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 autoCompressPictures="0">
  <p:sldMasterIdLst>
    <p:sldMasterId id="2147483651" r:id="rId1"/>
    <p:sldMasterId id="2147483654" r:id="rId2"/>
    <p:sldMasterId id="2147483655" r:id="rId3"/>
  </p:sldMasterIdLst>
  <p:notesMasterIdLst>
    <p:notesMasterId r:id="rId20"/>
  </p:notesMasterIdLst>
  <p:handoutMasterIdLst>
    <p:handoutMasterId r:id="rId21"/>
  </p:handoutMasterIdLst>
  <p:sldIdLst>
    <p:sldId id="256" r:id="rId4"/>
    <p:sldId id="270" r:id="rId5"/>
    <p:sldId id="269" r:id="rId6"/>
    <p:sldId id="271" r:id="rId7"/>
    <p:sldId id="273" r:id="rId8"/>
    <p:sldId id="272" r:id="rId9"/>
    <p:sldId id="274" r:id="rId10"/>
    <p:sldId id="275" r:id="rId11"/>
    <p:sldId id="276" r:id="rId12"/>
    <p:sldId id="277" r:id="rId13"/>
    <p:sldId id="279" r:id="rId14"/>
    <p:sldId id="278" r:id="rId15"/>
    <p:sldId id="283" r:id="rId16"/>
    <p:sldId id="282" r:id="rId17"/>
    <p:sldId id="280" r:id="rId18"/>
    <p:sldId id="281" r:id="rId19"/>
  </p:sldIdLst>
  <p:sldSz cx="16256000" cy="9144000"/>
  <p:notesSz cx="6858000" cy="9144000"/>
  <p:defaultTextStyle>
    <a:defPPr>
      <a:defRPr lang="en-US"/>
    </a:defPPr>
    <a:lvl1pPr algn="l" defTabSz="546100" rtl="0" eaLnBrk="0" fontAlgn="base" hangingPunct="0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1pPr>
    <a:lvl2pPr marL="228600" indent="228600" algn="l" defTabSz="546100" rtl="0" eaLnBrk="0" fontAlgn="base" hangingPunct="0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2pPr>
    <a:lvl3pPr marL="457200" indent="457200" algn="l" defTabSz="546100" rtl="0" eaLnBrk="0" fontAlgn="base" hangingPunct="0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3pPr>
    <a:lvl4pPr marL="685800" indent="685800" algn="l" defTabSz="546100" rtl="0" eaLnBrk="0" fontAlgn="base" hangingPunct="0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4pPr>
    <a:lvl5pPr marL="914400" indent="914400" algn="l" defTabSz="546100" rtl="0" eaLnBrk="0" fontAlgn="base" hangingPunct="0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5pPr>
    <a:lvl6pPr marL="2286000" algn="l" defTabSz="914400" rtl="0" eaLnBrk="1" latinLnBrk="0" hangingPunct="1"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6pPr>
    <a:lvl7pPr marL="2743200" algn="l" defTabSz="914400" rtl="0" eaLnBrk="1" latinLnBrk="0" hangingPunct="1"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7pPr>
    <a:lvl8pPr marL="3200400" algn="l" defTabSz="914400" rtl="0" eaLnBrk="1" latinLnBrk="0" hangingPunct="1"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8pPr>
    <a:lvl9pPr marL="3657600" algn="l" defTabSz="914400" rtl="0" eaLnBrk="1" latinLnBrk="0" hangingPunct="1">
      <a:defRPr sz="3200" kern="1200">
        <a:solidFill>
          <a:srgbClr val="000000"/>
        </a:solidFill>
        <a:latin typeface="Gill Sans" pitchFamily="6" charset="0"/>
        <a:ea typeface="MS PGothic" panose="020B0600070205080204" pitchFamily="34" charset="-128"/>
        <a:cs typeface="+mn-cs"/>
        <a:sym typeface="Gill Sans" pitchFamily="6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76756" autoAdjust="0"/>
  </p:normalViewPr>
  <p:slideViewPr>
    <p:cSldViewPr>
      <p:cViewPr varScale="1">
        <p:scale>
          <a:sx n="65" d="100"/>
          <a:sy n="65" d="100"/>
        </p:scale>
        <p:origin x="248" y="34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2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01ADB-B7EE-462D-B546-85E52D5E5632}" type="datetimeFigureOut">
              <a:rPr lang="nl-NL" smtClean="0"/>
              <a:t>08-05-19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152AFC-C5AD-4067-AFB1-EF9F666E9877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98827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6B02F2D8-2D88-794C-B8EC-C95F286E7F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>
                <a:sym typeface="Lucida Grande" charset="0"/>
              </a:rPr>
              <a:t>Click to edit Master text styles</a:t>
            </a:r>
          </a:p>
          <a:p>
            <a:pPr lvl="1"/>
            <a:r>
              <a:rPr lang="en-US" noProof="0">
                <a:sym typeface="Lucida Grande" charset="0"/>
              </a:rPr>
              <a:t>Second level</a:t>
            </a:r>
          </a:p>
          <a:p>
            <a:pPr lvl="2"/>
            <a:r>
              <a:rPr lang="en-US" noProof="0">
                <a:sym typeface="Lucida Grande" charset="0"/>
              </a:rPr>
              <a:t>Third level</a:t>
            </a:r>
          </a:p>
          <a:p>
            <a:pPr lvl="3"/>
            <a:r>
              <a:rPr lang="en-US" noProof="0">
                <a:sym typeface="Lucida Grande" charset="0"/>
              </a:rPr>
              <a:t>Fourth level</a:t>
            </a:r>
          </a:p>
          <a:p>
            <a:pPr lvl="4"/>
            <a:r>
              <a:rPr lang="en-US" noProof="0">
                <a:sym typeface="Lucida Grand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0147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46100" rtl="0" eaLnBrk="0" fontAlgn="base" hangingPunct="0">
      <a:spcBef>
        <a:spcPct val="0"/>
      </a:spcBef>
      <a:spcAft>
        <a:spcPct val="0"/>
      </a:spcAft>
      <a:defRPr sz="2000" kern="1200">
        <a:solidFill>
          <a:srgbClr val="000000"/>
        </a:solidFill>
        <a:latin typeface="Lucida Grande" charset="0"/>
        <a:ea typeface="MS PGothic" panose="020B0600070205080204" pitchFamily="34" charset="-128"/>
        <a:cs typeface="Lucida Grande" charset="0"/>
        <a:sym typeface="Lucida Grande" pitchFamily="6" charset="0"/>
      </a:defRPr>
    </a:lvl1pPr>
    <a:lvl2pPr marL="228600" algn="l" defTabSz="546100" rtl="0" eaLnBrk="0" fontAlgn="base" hangingPunct="0">
      <a:spcBef>
        <a:spcPct val="0"/>
      </a:spcBef>
      <a:spcAft>
        <a:spcPct val="0"/>
      </a:spcAft>
      <a:defRPr sz="2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pitchFamily="6" charset="0"/>
      </a:defRPr>
    </a:lvl2pPr>
    <a:lvl3pPr marL="457200" algn="l" defTabSz="546100" rtl="0" eaLnBrk="0" fontAlgn="base" hangingPunct="0">
      <a:spcBef>
        <a:spcPct val="0"/>
      </a:spcBef>
      <a:spcAft>
        <a:spcPct val="0"/>
      </a:spcAft>
      <a:defRPr sz="2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pitchFamily="6" charset="0"/>
      </a:defRPr>
    </a:lvl3pPr>
    <a:lvl4pPr marL="685800" algn="l" defTabSz="546100" rtl="0" eaLnBrk="0" fontAlgn="base" hangingPunct="0">
      <a:spcBef>
        <a:spcPct val="0"/>
      </a:spcBef>
      <a:spcAft>
        <a:spcPct val="0"/>
      </a:spcAft>
      <a:defRPr sz="2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pitchFamily="6" charset="0"/>
      </a:defRPr>
    </a:lvl4pPr>
    <a:lvl5pPr marL="914400" algn="l" defTabSz="546100" rtl="0" eaLnBrk="0" fontAlgn="base" hangingPunct="0">
      <a:spcBef>
        <a:spcPct val="0"/>
      </a:spcBef>
      <a:spcAft>
        <a:spcPct val="0"/>
      </a:spcAft>
      <a:defRPr sz="2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pitchFamily="6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-flair.training/blogs/tensorflow-pros-and-cons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0202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effectLst/>
              </a:rPr>
              <a:t>Wie</a:t>
            </a:r>
            <a:r>
              <a:rPr lang="en-US" dirty="0">
                <a:effectLst/>
              </a:rPr>
              <a:t> is </a:t>
            </a:r>
            <a:r>
              <a:rPr lang="en-US" dirty="0" err="1">
                <a:effectLst/>
              </a:rPr>
              <a:t>er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bekend</a:t>
            </a:r>
            <a:r>
              <a:rPr lang="en-US" dirty="0">
                <a:effectLst/>
              </a:rPr>
              <a:t> met </a:t>
            </a:r>
            <a:r>
              <a:rPr lang="en-US" dirty="0" err="1">
                <a:effectLst/>
              </a:rPr>
              <a:t>machinelearning</a:t>
            </a:r>
            <a:r>
              <a:rPr lang="en-US" dirty="0">
                <a:effectLst/>
              </a:rPr>
              <a:t> en </a:t>
            </a:r>
            <a:r>
              <a:rPr lang="en-US" dirty="0" err="1">
                <a:effectLst/>
              </a:rPr>
              <a:t>wat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voorbeelden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uit</a:t>
            </a:r>
            <a:r>
              <a:rPr lang="en-US" dirty="0">
                <a:effectLst/>
              </a:rPr>
              <a:t> het </a:t>
            </a:r>
            <a:r>
              <a:rPr lang="en-US" dirty="0" err="1">
                <a:effectLst/>
              </a:rPr>
              <a:t>verleden</a:t>
            </a:r>
            <a:r>
              <a:rPr lang="en-US" dirty="0">
                <a:effectLst/>
              </a:rPr>
              <a:t>. </a:t>
            </a:r>
            <a:r>
              <a:rPr lang="en-US" dirty="0" err="1">
                <a:effectLst/>
              </a:rPr>
              <a:t>Aangeven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dat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machinelearning</a:t>
            </a:r>
            <a:r>
              <a:rPr lang="en-US" dirty="0">
                <a:effectLst/>
              </a:rPr>
              <a:t> al</a:t>
            </a:r>
            <a:r>
              <a:rPr lang="en-US" baseline="0" dirty="0">
                <a:effectLst/>
              </a:rPr>
              <a:t> in 17xx </a:t>
            </a:r>
            <a:r>
              <a:rPr lang="en-US" baseline="0" dirty="0" err="1">
                <a:effectLst/>
              </a:rPr>
              <a:t>bedacht</a:t>
            </a:r>
            <a:r>
              <a:rPr lang="en-US" baseline="0" dirty="0">
                <a:effectLst/>
              </a:rPr>
              <a:t> is door Bayes en al </a:t>
            </a:r>
            <a:r>
              <a:rPr lang="en-US" baseline="0" dirty="0" err="1">
                <a:effectLst/>
              </a:rPr>
              <a:t>toegepast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sinds</a:t>
            </a:r>
            <a:r>
              <a:rPr lang="en-US" baseline="0" dirty="0">
                <a:effectLst/>
              </a:rPr>
              <a:t> de ’59 in de ICT.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>
                <a:effectLst/>
              </a:rPr>
              <a:t>Skynet</a:t>
            </a:r>
            <a:r>
              <a:rPr lang="en-US" baseline="0" dirty="0">
                <a:effectLst/>
              </a:rPr>
              <a:t> is </a:t>
            </a:r>
            <a:r>
              <a:rPr lang="en-US" baseline="0" dirty="0" err="1">
                <a:effectLst/>
              </a:rPr>
              <a:t>een</a:t>
            </a:r>
            <a:r>
              <a:rPr lang="en-US" baseline="0" dirty="0">
                <a:effectLst/>
              </a:rPr>
              <a:t> van de </a:t>
            </a:r>
            <a:r>
              <a:rPr lang="en-US" baseline="0" dirty="0" err="1">
                <a:effectLst/>
              </a:rPr>
              <a:t>bekendste</a:t>
            </a:r>
            <a:r>
              <a:rPr lang="en-US" baseline="0" dirty="0">
                <a:effectLst/>
              </a:rPr>
              <a:t> voor- en </a:t>
            </a:r>
            <a:r>
              <a:rPr lang="en-US" baseline="0" dirty="0" err="1">
                <a:effectLst/>
              </a:rPr>
              <a:t>angstbeelden</a:t>
            </a:r>
            <a:r>
              <a:rPr lang="en-US" baseline="0" dirty="0">
                <a:effectLst/>
              </a:rPr>
              <a:t>, ‘de Turk’ </a:t>
            </a:r>
            <a:r>
              <a:rPr lang="en-US" baseline="0" dirty="0" err="1">
                <a:effectLst/>
              </a:rPr>
              <a:t>uit</a:t>
            </a:r>
            <a:r>
              <a:rPr lang="en-US" baseline="0" dirty="0">
                <a:effectLst/>
              </a:rPr>
              <a:t> de 18e </a:t>
            </a:r>
            <a:r>
              <a:rPr lang="en-US" baseline="0" dirty="0" err="1">
                <a:effectLst/>
              </a:rPr>
              <a:t>eeuw</a:t>
            </a:r>
            <a:r>
              <a:rPr lang="en-US" baseline="0" dirty="0">
                <a:effectLst/>
              </a:rPr>
              <a:t> was </a:t>
            </a:r>
            <a:r>
              <a:rPr lang="en-US" baseline="0" dirty="0" err="1">
                <a:effectLst/>
              </a:rPr>
              <a:t>geen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zelflerende</a:t>
            </a:r>
            <a:r>
              <a:rPr lang="en-US" baseline="0" dirty="0">
                <a:effectLst/>
              </a:rPr>
              <a:t> robot maar </a:t>
            </a:r>
            <a:r>
              <a:rPr lang="en-US" baseline="0" dirty="0" err="1">
                <a:effectLst/>
              </a:rPr>
              <a:t>een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kabouter</a:t>
            </a:r>
            <a:r>
              <a:rPr lang="en-US" baseline="0" dirty="0">
                <a:effectLst/>
              </a:rPr>
              <a:t> die </a:t>
            </a:r>
            <a:r>
              <a:rPr lang="en-US" baseline="0" dirty="0" err="1">
                <a:effectLst/>
              </a:rPr>
              <a:t>verstopt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zat</a:t>
            </a:r>
            <a:r>
              <a:rPr lang="en-US" baseline="0" dirty="0">
                <a:effectLst/>
              </a:rPr>
              <a:t> in de </a:t>
            </a:r>
            <a:r>
              <a:rPr lang="en-US" baseline="0" dirty="0" err="1">
                <a:effectLst/>
              </a:rPr>
              <a:t>kast</a:t>
            </a:r>
            <a:r>
              <a:rPr lang="en-US" baseline="0" dirty="0">
                <a:effectLst/>
              </a:rPr>
              <a:t>. Alpha-Go is </a:t>
            </a:r>
            <a:r>
              <a:rPr lang="en-US" baseline="0" dirty="0" err="1">
                <a:effectLst/>
              </a:rPr>
              <a:t>een</a:t>
            </a:r>
            <a:r>
              <a:rPr lang="en-US" baseline="0" dirty="0">
                <a:effectLst/>
              </a:rPr>
              <a:t> recent </a:t>
            </a:r>
            <a:r>
              <a:rPr lang="en-US" baseline="0" dirty="0" err="1">
                <a:effectLst/>
              </a:rPr>
              <a:t>voorbeeld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waar</a:t>
            </a:r>
            <a:r>
              <a:rPr lang="en-US" baseline="0" dirty="0">
                <a:effectLst/>
              </a:rPr>
              <a:t> machine learning </a:t>
            </a:r>
            <a:r>
              <a:rPr lang="en-US" baseline="0" dirty="0" err="1">
                <a:effectLst/>
              </a:rPr>
              <a:t>echt</a:t>
            </a:r>
            <a:r>
              <a:rPr lang="en-US" baseline="0" dirty="0">
                <a:effectLst/>
              </a:rPr>
              <a:t> los </a:t>
            </a:r>
            <a:r>
              <a:rPr lang="en-US" baseline="0" dirty="0" err="1">
                <a:effectLst/>
              </a:rPr>
              <a:t>komt</a:t>
            </a:r>
            <a:r>
              <a:rPr lang="en-US" baseline="0" dirty="0">
                <a:effectLst/>
              </a:rPr>
              <a:t>. </a:t>
            </a:r>
            <a:r>
              <a:rPr lang="en-US" baseline="0" dirty="0" err="1">
                <a:effectLst/>
              </a:rPr>
              <a:t>Eindelijk</a:t>
            </a:r>
            <a:r>
              <a:rPr lang="en-US" baseline="0" dirty="0">
                <a:effectLst/>
              </a:rPr>
              <a:t> de </a:t>
            </a:r>
            <a:r>
              <a:rPr lang="en-US" baseline="0" dirty="0" err="1">
                <a:effectLst/>
              </a:rPr>
              <a:t>mens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verslagen</a:t>
            </a:r>
            <a:r>
              <a:rPr lang="en-US" baseline="0" dirty="0">
                <a:effectLst/>
              </a:rPr>
              <a:t> in </a:t>
            </a:r>
            <a:r>
              <a:rPr lang="en-US" baseline="0" dirty="0" err="1">
                <a:effectLst/>
              </a:rPr>
              <a:t>iets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wat</a:t>
            </a:r>
            <a:r>
              <a:rPr lang="en-US" baseline="0" dirty="0">
                <a:effectLst/>
              </a:rPr>
              <a:t> met brute </a:t>
            </a:r>
            <a:r>
              <a:rPr lang="en-US" baseline="0" dirty="0" err="1">
                <a:effectLst/>
              </a:rPr>
              <a:t>rekenkracht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niet</a:t>
            </a:r>
            <a:r>
              <a:rPr lang="en-US" baseline="0" dirty="0">
                <a:effectLst/>
              </a:rPr>
              <a:t> op </a:t>
            </a:r>
            <a:r>
              <a:rPr lang="en-US" baseline="0" dirty="0" err="1">
                <a:effectLst/>
              </a:rPr>
              <a:t>te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lossen</a:t>
            </a:r>
            <a:r>
              <a:rPr lang="en-US" baseline="0" dirty="0">
                <a:effectLst/>
              </a:rPr>
              <a:t> was. En </a:t>
            </a:r>
            <a:r>
              <a:rPr lang="en-US" baseline="0" dirty="0" err="1">
                <a:effectLst/>
              </a:rPr>
              <a:t>als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laatste</a:t>
            </a:r>
            <a:r>
              <a:rPr lang="en-US" baseline="0" dirty="0">
                <a:effectLst/>
              </a:rPr>
              <a:t>: Google </a:t>
            </a:r>
            <a:r>
              <a:rPr lang="en-US" baseline="0" dirty="0" err="1">
                <a:effectLst/>
              </a:rPr>
              <a:t>gooit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overal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machinelearning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tegenaan</a:t>
            </a:r>
            <a:r>
              <a:rPr lang="en-US" baseline="0" dirty="0">
                <a:effectLst/>
              </a:rPr>
              <a:t>, </a:t>
            </a:r>
            <a:r>
              <a:rPr lang="en-US" baseline="0" dirty="0" err="1">
                <a:effectLst/>
              </a:rPr>
              <a:t>experimenteer</a:t>
            </a:r>
            <a:r>
              <a:rPr lang="en-US" baseline="0" dirty="0">
                <a:effectLst/>
              </a:rPr>
              <a:t>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effectLst/>
              </a:rPr>
              <a:t>Maar de </a:t>
            </a:r>
            <a:r>
              <a:rPr lang="en-US" baseline="0" dirty="0" err="1">
                <a:effectLst/>
              </a:rPr>
              <a:t>grootste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aanjager</a:t>
            </a:r>
            <a:r>
              <a:rPr lang="en-US" baseline="0" dirty="0">
                <a:effectLst/>
              </a:rPr>
              <a:t> is de </a:t>
            </a:r>
            <a:r>
              <a:rPr lang="en-US" baseline="0" dirty="0" err="1">
                <a:effectLst/>
              </a:rPr>
              <a:t>reden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dat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ik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deze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plaatjes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zo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snel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kon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achterhalen</a:t>
            </a:r>
            <a:r>
              <a:rPr lang="en-US" baseline="0" dirty="0">
                <a:effectLst/>
              </a:rPr>
              <a:t>: image recognition </a:t>
            </a:r>
            <a:r>
              <a:rPr lang="en-US" baseline="0" dirty="0" err="1">
                <a:effectLst/>
              </a:rPr>
              <a:t>sinds</a:t>
            </a:r>
            <a:r>
              <a:rPr lang="en-US" baseline="0" dirty="0">
                <a:effectLst/>
              </a:rPr>
              <a:t> 2009 met </a:t>
            </a:r>
            <a:r>
              <a:rPr lang="en-US" baseline="0" dirty="0" err="1">
                <a:effectLst/>
              </a:rPr>
              <a:t>ImageNet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wat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inspireert</a:t>
            </a:r>
            <a:r>
              <a:rPr lang="en-US" baseline="0" dirty="0">
                <a:effectLst/>
              </a:rPr>
              <a:t> en </a:t>
            </a:r>
            <a:r>
              <a:rPr lang="en-US" baseline="0" dirty="0" err="1">
                <a:effectLst/>
              </a:rPr>
              <a:t>een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vlucht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aan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andere</a:t>
            </a:r>
            <a:r>
              <a:rPr lang="en-US" baseline="0" dirty="0">
                <a:effectLst/>
              </a:rPr>
              <a:t> machine learning </a:t>
            </a:r>
            <a:r>
              <a:rPr lang="en-US" baseline="0" dirty="0" err="1">
                <a:effectLst/>
              </a:rPr>
              <a:t>oplossingen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teweeg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brengt</a:t>
            </a:r>
            <a:r>
              <a:rPr lang="en-US" baseline="0" dirty="0">
                <a:effectLst/>
              </a:rPr>
              <a:t>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>
                <a:effectLst/>
              </a:rPr>
              <a:t>Hier</a:t>
            </a:r>
            <a:r>
              <a:rPr lang="en-US" baseline="0" dirty="0">
                <a:effectLst/>
              </a:rPr>
              <a:t> heel </a:t>
            </a:r>
            <a:r>
              <a:rPr lang="en-US" baseline="0" dirty="0" err="1">
                <a:effectLst/>
              </a:rPr>
              <a:t>diep</a:t>
            </a:r>
            <a:r>
              <a:rPr lang="en-US" baseline="0" dirty="0">
                <a:effectLst/>
              </a:rPr>
              <a:t> op </a:t>
            </a:r>
            <a:r>
              <a:rPr lang="en-US" baseline="0" dirty="0" err="1">
                <a:effectLst/>
              </a:rPr>
              <a:t>ingaan</a:t>
            </a:r>
            <a:r>
              <a:rPr lang="en-US" baseline="0" dirty="0">
                <a:effectLst/>
              </a:rPr>
              <a:t> is </a:t>
            </a:r>
            <a:r>
              <a:rPr lang="en-US" baseline="0" dirty="0" err="1">
                <a:effectLst/>
              </a:rPr>
              <a:t>een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presentatie</a:t>
            </a:r>
            <a:r>
              <a:rPr lang="en-US" baseline="0" dirty="0">
                <a:effectLst/>
              </a:rPr>
              <a:t> op </a:t>
            </a:r>
            <a:r>
              <a:rPr lang="en-US" baseline="0" dirty="0" err="1">
                <a:effectLst/>
              </a:rPr>
              <a:t>zichzelf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waard</a:t>
            </a:r>
            <a:r>
              <a:rPr lang="en-US" baseline="0" dirty="0">
                <a:effectLst/>
              </a:rPr>
              <a:t> en we </a:t>
            </a:r>
            <a:r>
              <a:rPr lang="en-US" baseline="0" dirty="0" err="1">
                <a:effectLst/>
              </a:rPr>
              <a:t>zijn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hier</a:t>
            </a:r>
            <a:r>
              <a:rPr lang="en-US" baseline="0" dirty="0">
                <a:effectLst/>
              </a:rPr>
              <a:t> om met de tensorflow.js </a:t>
            </a:r>
            <a:r>
              <a:rPr lang="en-US" baseline="0" dirty="0" err="1">
                <a:effectLst/>
              </a:rPr>
              <a:t>te</a:t>
            </a:r>
            <a:r>
              <a:rPr lang="en-US" baseline="0" dirty="0">
                <a:effectLst/>
              </a:rPr>
              <a:t> </a:t>
            </a:r>
            <a:r>
              <a:rPr lang="en-US" baseline="0" dirty="0" err="1">
                <a:effectLst/>
              </a:rPr>
              <a:t>spelen</a:t>
            </a:r>
            <a:r>
              <a:rPr lang="en-US" baseline="0" dirty="0">
                <a:effectLst/>
              </a:rPr>
              <a:t>, </a:t>
            </a:r>
            <a:r>
              <a:rPr lang="en-US" baseline="0" dirty="0" err="1">
                <a:effectLst/>
              </a:rPr>
              <a:t>dus</a:t>
            </a:r>
            <a:r>
              <a:rPr lang="mr-IN" baseline="0" dirty="0">
                <a:effectLst/>
              </a:rPr>
              <a:t>…</a:t>
            </a:r>
            <a:endParaRPr lang="en-US" baseline="0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>
                <a:effectLst/>
              </a:rPr>
              <a:t>Skynet</a:t>
            </a:r>
            <a:r>
              <a:rPr lang="en-US" baseline="0" dirty="0">
                <a:effectLst/>
              </a:rPr>
              <a:t>: https://nl.wikipedia.org/wiki/Bestand:Terminator-skynet.png by </a:t>
            </a:r>
            <a:r>
              <a:rPr lang="en-US" baseline="0" dirty="0" err="1">
                <a:effectLst/>
              </a:rPr>
              <a:t>valisilio</a:t>
            </a:r>
            <a:endParaRPr lang="en-US" baseline="0" dirty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effectLst/>
              </a:rPr>
              <a:t>Alpha go/google via https://medium.com/google-cloud/machine-learning-at-google-scale-9f2665c79361</a:t>
            </a:r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07496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Korte</a:t>
            </a:r>
            <a:r>
              <a:rPr lang="nl-NL" baseline="0" dirty="0"/>
              <a:t> sessie om kennis te achterhalen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82024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46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(shortcut: the </a:t>
            </a:r>
            <a:r>
              <a:rPr lang="en-GB" dirty="0" err="1"/>
              <a:t>openGL</a:t>
            </a:r>
            <a:r>
              <a:rPr lang="en-GB" baseline="0" dirty="0"/>
              <a:t> renderer is used in tensorflow.js)</a:t>
            </a:r>
            <a:endParaRPr lang="en-GB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55139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gaan</a:t>
            </a:r>
            <a:r>
              <a:rPr lang="en-US" dirty="0"/>
              <a:t> tensorflow.js </a:t>
            </a:r>
            <a:r>
              <a:rPr lang="en-US" dirty="0" err="1"/>
              <a:t>als</a:t>
            </a:r>
            <a:r>
              <a:rPr lang="en-US" dirty="0"/>
              <a:t> tool </a:t>
            </a:r>
            <a:r>
              <a:rPr lang="en-US" dirty="0" err="1"/>
              <a:t>gebruiken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Wat</a:t>
            </a:r>
            <a:r>
              <a:rPr lang="en-US" baseline="0" dirty="0"/>
              <a:t> is het,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korte</a:t>
            </a:r>
            <a:r>
              <a:rPr lang="en-US" baseline="0" dirty="0"/>
              <a:t> </a:t>
            </a:r>
            <a:r>
              <a:rPr lang="en-US" baseline="0" dirty="0" err="1"/>
              <a:t>historie</a:t>
            </a:r>
            <a:r>
              <a:rPr lang="en-US" baseline="0" dirty="0"/>
              <a:t> en </a:t>
            </a:r>
            <a:r>
              <a:rPr lang="en-US" baseline="0" dirty="0" err="1"/>
              <a:t>uitleg</a:t>
            </a:r>
            <a:r>
              <a:rPr lang="en-US" baseline="0" dirty="0"/>
              <a:t> </a:t>
            </a:r>
            <a:r>
              <a:rPr lang="en-US" baseline="0" dirty="0" err="1"/>
              <a:t>dat</a:t>
            </a:r>
            <a:r>
              <a:rPr lang="en-US" baseline="0" dirty="0"/>
              <a:t> we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veel</a:t>
            </a:r>
            <a:r>
              <a:rPr lang="en-US" baseline="0" dirty="0"/>
              <a:t> </a:t>
            </a:r>
            <a:r>
              <a:rPr lang="en-US" baseline="0" dirty="0" err="1"/>
              <a:t>javascript</a:t>
            </a:r>
            <a:r>
              <a:rPr lang="en-US" baseline="0" dirty="0"/>
              <a:t> </a:t>
            </a:r>
            <a:r>
              <a:rPr lang="en-US" baseline="0" dirty="0" err="1"/>
              <a:t>kennis</a:t>
            </a:r>
            <a:r>
              <a:rPr lang="en-US" baseline="0" dirty="0"/>
              <a:t> </a:t>
            </a:r>
            <a:r>
              <a:rPr lang="en-US" baseline="0" dirty="0" err="1"/>
              <a:t>nodig</a:t>
            </a:r>
            <a:r>
              <a:rPr lang="en-US" baseline="0" dirty="0"/>
              <a:t> </a:t>
            </a:r>
            <a:r>
              <a:rPr lang="en-US" baseline="0" dirty="0" err="1"/>
              <a:t>hebben</a:t>
            </a:r>
            <a:r>
              <a:rPr lang="en-US" baseline="0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7783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 </a:t>
            </a:r>
            <a:r>
              <a:rPr lang="en-US" dirty="0" err="1"/>
              <a:t>randvoorwaarden</a:t>
            </a:r>
            <a:r>
              <a:rPr lang="en-US" dirty="0"/>
              <a:t> </a:t>
            </a:r>
            <a:r>
              <a:rPr lang="en-US" dirty="0" err="1"/>
              <a:t>bespreken</a:t>
            </a:r>
            <a:r>
              <a:rPr lang="en-US" dirty="0"/>
              <a:t>, </a:t>
            </a:r>
            <a:r>
              <a:rPr lang="en-US" dirty="0" err="1"/>
              <a:t>simpelweg</a:t>
            </a:r>
            <a:r>
              <a:rPr lang="en-US" baseline="0" dirty="0"/>
              <a:t> </a:t>
            </a:r>
            <a:r>
              <a:rPr lang="en-US" baseline="0" dirty="0" err="1"/>
              <a:t>tensorflow</a:t>
            </a:r>
            <a:r>
              <a:rPr lang="en-US" baseline="0" dirty="0"/>
              <a:t> </a:t>
            </a:r>
            <a:r>
              <a:rPr lang="en-US" baseline="0" dirty="0" err="1"/>
              <a:t>gebruiken</a:t>
            </a:r>
            <a:r>
              <a:rPr lang="en-US" baseline="0" dirty="0"/>
              <a:t> </a:t>
            </a:r>
            <a:r>
              <a:rPr lang="en-US" baseline="0" dirty="0" err="1"/>
              <a:t>levert</a:t>
            </a:r>
            <a:r>
              <a:rPr lang="en-US" baseline="0" dirty="0"/>
              <a:t> </a:t>
            </a:r>
            <a:r>
              <a:rPr lang="en-US" baseline="0" dirty="0" err="1"/>
              <a:t>niets</a:t>
            </a:r>
            <a:r>
              <a:rPr lang="en-US" baseline="0" dirty="0"/>
              <a:t> op: </a:t>
            </a:r>
            <a:r>
              <a:rPr lang="en-US" baseline="0" dirty="0" err="1"/>
              <a:t>kwaliteit</a:t>
            </a:r>
            <a:r>
              <a:rPr lang="en-US" baseline="0" dirty="0"/>
              <a:t> data, </a:t>
            </a:r>
            <a:r>
              <a:rPr lang="en-US" baseline="0" dirty="0" err="1"/>
              <a:t>kwaliteit</a:t>
            </a:r>
            <a:r>
              <a:rPr lang="en-US" baseline="0" dirty="0"/>
              <a:t> </a:t>
            </a:r>
            <a:r>
              <a:rPr lang="en-US" baseline="0" dirty="0" err="1"/>
              <a:t>testset</a:t>
            </a:r>
            <a:r>
              <a:rPr lang="en-US" baseline="0" dirty="0"/>
              <a:t>, </a:t>
            </a:r>
            <a:r>
              <a:rPr lang="en-US" baseline="0" dirty="0" err="1"/>
              <a:t>hoeveelheid</a:t>
            </a:r>
            <a:r>
              <a:rPr lang="en-US" baseline="0" dirty="0"/>
              <a:t> data, je </a:t>
            </a:r>
            <a:r>
              <a:rPr lang="en-US" baseline="0" dirty="0" err="1"/>
              <a:t>neurale</a:t>
            </a:r>
            <a:r>
              <a:rPr lang="en-US" baseline="0" dirty="0"/>
              <a:t> </a:t>
            </a:r>
            <a:r>
              <a:rPr lang="en-US" baseline="0" dirty="0" err="1"/>
              <a:t>netwerk</a:t>
            </a:r>
            <a:r>
              <a:rPr lang="en-US" baseline="0" dirty="0"/>
              <a:t> etc. </a:t>
            </a:r>
            <a:r>
              <a:rPr lang="en-US" baseline="0" dirty="0" err="1"/>
              <a:t>Daar</a:t>
            </a:r>
            <a:r>
              <a:rPr lang="en-US" baseline="0" dirty="0"/>
              <a:t> </a:t>
            </a:r>
            <a:r>
              <a:rPr lang="en-US" baseline="0" dirty="0" err="1"/>
              <a:t>gaan</a:t>
            </a:r>
            <a:r>
              <a:rPr lang="en-US" baseline="0" dirty="0"/>
              <a:t> we nu </a:t>
            </a:r>
            <a:r>
              <a:rPr lang="en-US" baseline="0" dirty="0" err="1"/>
              <a:t>niet</a:t>
            </a:r>
            <a:r>
              <a:rPr lang="en-US" baseline="0" dirty="0"/>
              <a:t> </a:t>
            </a:r>
            <a:r>
              <a:rPr lang="en-US" baseline="0" dirty="0" err="1"/>
              <a:t>teveel</a:t>
            </a:r>
            <a:r>
              <a:rPr lang="en-US" baseline="0" dirty="0"/>
              <a:t> op in, maar we </a:t>
            </a:r>
            <a:r>
              <a:rPr lang="en-US" baseline="0" dirty="0" err="1"/>
              <a:t>helpen</a:t>
            </a:r>
            <a:r>
              <a:rPr lang="en-US" baseline="0" dirty="0"/>
              <a:t> </a:t>
            </a:r>
            <a:r>
              <a:rPr lang="en-US" baseline="0" dirty="0" err="1"/>
              <a:t>jullie</a:t>
            </a:r>
            <a:r>
              <a:rPr lang="en-US" baseline="0" dirty="0"/>
              <a:t> </a:t>
            </a:r>
            <a:r>
              <a:rPr lang="en-US" baseline="0" dirty="0" err="1"/>
              <a:t>daar</a:t>
            </a:r>
            <a:r>
              <a:rPr lang="en-US" baseline="0" dirty="0"/>
              <a:t> </a:t>
            </a:r>
            <a:r>
              <a:rPr lang="en-US" baseline="0" dirty="0" err="1"/>
              <a:t>wel</a:t>
            </a:r>
            <a:r>
              <a:rPr lang="en-US" baseline="0" dirty="0"/>
              <a:t> </a:t>
            </a:r>
            <a:r>
              <a:rPr lang="en-US" baseline="0" dirty="0" err="1"/>
              <a:t>mee</a:t>
            </a:r>
            <a:r>
              <a:rPr lang="en-US" baseline="0" dirty="0"/>
              <a:t>. </a:t>
            </a:r>
            <a:r>
              <a:rPr lang="en-US" baseline="0" dirty="0" err="1"/>
              <a:t>Daarnaast</a:t>
            </a:r>
            <a:r>
              <a:rPr lang="en-US" baseline="0" dirty="0"/>
              <a:t> </a:t>
            </a:r>
            <a:r>
              <a:rPr lang="en-US" baseline="0" dirty="0" err="1"/>
              <a:t>zijn</a:t>
            </a:r>
            <a:r>
              <a:rPr lang="en-US" baseline="0" dirty="0"/>
              <a:t> </a:t>
            </a:r>
            <a:r>
              <a:rPr lang="en-US" baseline="0" dirty="0" err="1"/>
              <a:t>er</a:t>
            </a:r>
            <a:r>
              <a:rPr lang="en-US" baseline="0" dirty="0"/>
              <a:t> </a:t>
            </a:r>
            <a:r>
              <a:rPr lang="en-US" baseline="0" dirty="0" err="1"/>
              <a:t>ook</a:t>
            </a:r>
            <a:r>
              <a:rPr lang="en-US" baseline="0" dirty="0"/>
              <a:t> nog </a:t>
            </a:r>
            <a:r>
              <a:rPr lang="en-US" baseline="0" dirty="0" err="1"/>
              <a:t>vele</a:t>
            </a:r>
            <a:r>
              <a:rPr lang="en-US" baseline="0" dirty="0"/>
              <a:t> </a:t>
            </a:r>
            <a:r>
              <a:rPr lang="en-US" baseline="0" dirty="0" err="1"/>
              <a:t>andere</a:t>
            </a:r>
            <a:r>
              <a:rPr lang="en-US" baseline="0" dirty="0"/>
              <a:t> libraries en </a:t>
            </a:r>
            <a:r>
              <a:rPr lang="en-US" baseline="0" dirty="0" err="1"/>
              <a:t>platformen</a:t>
            </a:r>
            <a:r>
              <a:rPr lang="en-US" baseline="0" dirty="0"/>
              <a:t> voor machine learning.</a:t>
            </a:r>
          </a:p>
          <a:p>
            <a:r>
              <a:rPr lang="en-US" baseline="0" dirty="0" err="1"/>
              <a:t>Zie</a:t>
            </a:r>
            <a:r>
              <a:rPr lang="en-US" baseline="0" dirty="0"/>
              <a:t> https://youtu.be/qyvlt7kiQoI?t=3363</a:t>
            </a:r>
          </a:p>
          <a:p>
            <a:endParaRPr lang="en-US" baseline="0" dirty="0"/>
          </a:p>
          <a:p>
            <a:r>
              <a:rPr lang="en-US" baseline="0" dirty="0" err="1"/>
              <a:t>Tensorflow</a:t>
            </a:r>
            <a:r>
              <a:rPr lang="en-US" baseline="0" dirty="0"/>
              <a:t> is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middel</a:t>
            </a:r>
            <a:r>
              <a:rPr lang="en-US" baseline="0" dirty="0"/>
              <a:t>, </a:t>
            </a:r>
            <a:r>
              <a:rPr lang="en-US" baseline="0" dirty="0" err="1"/>
              <a:t>vergelijk</a:t>
            </a:r>
            <a:r>
              <a:rPr lang="en-US" baseline="0" dirty="0"/>
              <a:t> het met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aseline="0" dirty="0" err="1"/>
              <a:t>accuboormachine</a:t>
            </a:r>
            <a:r>
              <a:rPr lang="en-US" baseline="0" dirty="0"/>
              <a:t>, je </a:t>
            </a:r>
            <a:r>
              <a:rPr lang="en-US" baseline="0" dirty="0" err="1"/>
              <a:t>kunt</a:t>
            </a:r>
            <a:r>
              <a:rPr lang="en-US" baseline="0" dirty="0"/>
              <a:t> </a:t>
            </a:r>
            <a:r>
              <a:rPr lang="en-US" baseline="0" dirty="0" err="1"/>
              <a:t>er</a:t>
            </a:r>
            <a:r>
              <a:rPr lang="en-US" baseline="0" dirty="0"/>
              <a:t> heel </a:t>
            </a:r>
            <a:r>
              <a:rPr lang="en-US" baseline="0" dirty="0" err="1"/>
              <a:t>veel</a:t>
            </a:r>
            <a:r>
              <a:rPr lang="en-US" baseline="0" dirty="0"/>
              <a:t> </a:t>
            </a:r>
            <a:r>
              <a:rPr lang="en-US" baseline="0" dirty="0" err="1"/>
              <a:t>mee</a:t>
            </a:r>
            <a:r>
              <a:rPr lang="en-US" baseline="0" dirty="0"/>
              <a:t>, maar </a:t>
            </a:r>
            <a:r>
              <a:rPr lang="en-US" baseline="0" dirty="0" err="1"/>
              <a:t>moet</a:t>
            </a:r>
            <a:r>
              <a:rPr lang="en-US" baseline="0" dirty="0"/>
              <a:t> </a:t>
            </a:r>
            <a:r>
              <a:rPr lang="en-US" baseline="0" dirty="0" err="1"/>
              <a:t>wel</a:t>
            </a:r>
            <a:r>
              <a:rPr lang="en-US" baseline="0" dirty="0"/>
              <a:t> de </a:t>
            </a:r>
            <a:r>
              <a:rPr lang="en-US" baseline="0" dirty="0" err="1"/>
              <a:t>juiste</a:t>
            </a:r>
            <a:r>
              <a:rPr lang="en-US" baseline="0" dirty="0"/>
              <a:t> </a:t>
            </a:r>
            <a:r>
              <a:rPr lang="en-US" baseline="0" dirty="0" err="1"/>
              <a:t>materialen</a:t>
            </a:r>
            <a:r>
              <a:rPr lang="en-US" baseline="0" dirty="0"/>
              <a:t> en </a:t>
            </a:r>
            <a:r>
              <a:rPr lang="en-US" baseline="0" dirty="0" err="1"/>
              <a:t>instellingen</a:t>
            </a:r>
            <a:r>
              <a:rPr lang="en-US" baseline="0" dirty="0"/>
              <a:t> </a:t>
            </a:r>
            <a:r>
              <a:rPr lang="en-US" baseline="0" dirty="0" err="1"/>
              <a:t>gebruiken</a:t>
            </a:r>
            <a:r>
              <a:rPr lang="en-US" baseline="0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092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Voor- en </a:t>
            </a:r>
            <a:r>
              <a:rPr lang="en-US" dirty="0" err="1"/>
              <a:t>nadelen</a:t>
            </a:r>
            <a:r>
              <a:rPr lang="en-US" dirty="0"/>
              <a:t> tensorflow.js, </a:t>
            </a:r>
            <a:r>
              <a:rPr lang="en-US" dirty="0" err="1"/>
              <a:t>wat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beter</a:t>
            </a:r>
            <a:r>
              <a:rPr lang="en-US" dirty="0"/>
              <a:t> (“ugly”)? </a:t>
            </a:r>
            <a:r>
              <a:rPr lang="en-US" dirty="0" err="1"/>
              <a:t>Evt</a:t>
            </a:r>
            <a:r>
              <a:rPr lang="en-US" dirty="0"/>
              <a:t>. </a:t>
            </a:r>
            <a:r>
              <a:rPr lang="en-US" dirty="0" err="1"/>
              <a:t>Voorzien</a:t>
            </a:r>
            <a:r>
              <a:rPr lang="en-US" dirty="0"/>
              <a:t> van </a:t>
            </a:r>
            <a:r>
              <a:rPr lang="en-US" sz="2000" b="1" i="1" kern="1200" dirty="0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Il </a:t>
            </a:r>
            <a:r>
              <a:rPr lang="en-US" sz="2000" b="1" i="1" kern="1200" dirty="0" err="1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buono</a:t>
            </a:r>
            <a:r>
              <a:rPr lang="en-US" sz="2000" b="1" i="1" kern="1200" dirty="0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 (Clint), Il </a:t>
            </a:r>
            <a:r>
              <a:rPr lang="en-US" sz="2000" b="1" i="1" kern="1200" dirty="0" err="1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brutto</a:t>
            </a:r>
            <a:r>
              <a:rPr lang="en-US" sz="2000" b="1" i="1" kern="1200" dirty="0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, Il </a:t>
            </a:r>
            <a:r>
              <a:rPr lang="en-US" sz="2000" b="1" i="1" kern="1200" dirty="0" err="1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cattivo</a:t>
            </a:r>
            <a:r>
              <a:rPr lang="en-US" sz="2000" b="1" i="0" kern="1200" dirty="0">
                <a:solidFill>
                  <a:schemeClr val="tx1"/>
                </a:solidFill>
                <a:effectLst/>
                <a:latin typeface="Lucida Grande" charset="0"/>
                <a:ea typeface="MS PGothic" panose="020B0600070205080204" pitchFamily="34" charset="-128"/>
                <a:cs typeface="Lucida Grande" charset="0"/>
                <a:sym typeface="Lucida Grande" pitchFamily="6" charset="0"/>
              </a:rPr>
              <a:t> (Lee)</a:t>
            </a:r>
            <a:endParaRPr lang="en-US" dirty="0"/>
          </a:p>
          <a:p>
            <a:endParaRPr lang="en-US" dirty="0"/>
          </a:p>
          <a:p>
            <a:pPr rtl="0"/>
            <a:r>
              <a:rPr lang="en-US" dirty="0" err="1">
                <a:effectLst/>
              </a:rPr>
              <a:t>exporteren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kan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alleen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naar</a:t>
            </a:r>
            <a:r>
              <a:rPr lang="en-US" dirty="0">
                <a:effectLst/>
              </a:rPr>
              <a:t> tensorflow.js </a:t>
            </a:r>
            <a:r>
              <a:rPr lang="en-US" dirty="0" err="1">
                <a:effectLst/>
              </a:rPr>
              <a:t>formaat</a:t>
            </a:r>
            <a:endParaRPr lang="en-US" dirty="0">
              <a:effectLst/>
            </a:endParaRPr>
          </a:p>
          <a:p>
            <a:pPr rtl="0"/>
            <a:r>
              <a:rPr lang="en-US" dirty="0" err="1">
                <a:effectLst/>
              </a:rPr>
              <a:t>importeren</a:t>
            </a:r>
            <a:r>
              <a:rPr lang="en-US" dirty="0">
                <a:effectLst/>
              </a:rPr>
              <a:t> van </a:t>
            </a:r>
            <a:r>
              <a:rPr lang="en-US" dirty="0" err="1">
                <a:effectLst/>
              </a:rPr>
              <a:t>keras</a:t>
            </a:r>
            <a:r>
              <a:rPr lang="en-US" dirty="0">
                <a:effectLst/>
              </a:rPr>
              <a:t>/</a:t>
            </a:r>
            <a:r>
              <a:rPr lang="en-US" dirty="0" err="1">
                <a:effectLst/>
              </a:rPr>
              <a:t>tensorflow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werkt</a:t>
            </a:r>
            <a:r>
              <a:rPr lang="en-US" dirty="0">
                <a:effectLst/>
              </a:rPr>
              <a:t> prima (</a:t>
            </a:r>
            <a:r>
              <a:rPr lang="en-US" dirty="0" err="1">
                <a:effectLst/>
              </a:rPr>
              <a:t>Keras</a:t>
            </a:r>
            <a:r>
              <a:rPr lang="en-US" dirty="0">
                <a:effectLst/>
              </a:rPr>
              <a:t> ==</a:t>
            </a:r>
            <a:r>
              <a:rPr lang="en-US" baseline="0" dirty="0">
                <a:effectLst/>
              </a:rPr>
              <a:t> higher level API on top of </a:t>
            </a:r>
            <a:r>
              <a:rPr lang="en-US" baseline="0" dirty="0" err="1">
                <a:effectLst/>
              </a:rPr>
              <a:t>TensorFlow</a:t>
            </a:r>
            <a:r>
              <a:rPr lang="en-US" baseline="0" dirty="0">
                <a:effectLst/>
              </a:rPr>
              <a:t>)</a:t>
            </a:r>
            <a:endParaRPr lang="en-US" dirty="0">
              <a:effectLst/>
            </a:endParaRPr>
          </a:p>
          <a:p>
            <a:pPr rtl="0"/>
            <a:r>
              <a:rPr lang="en-US" dirty="0">
                <a:effectLst/>
              </a:rPr>
              <a:t>performance is </a:t>
            </a:r>
            <a:r>
              <a:rPr lang="en-US" dirty="0" err="1">
                <a:effectLst/>
              </a:rPr>
              <a:t>trager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dan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werken</a:t>
            </a:r>
            <a:r>
              <a:rPr lang="en-US" dirty="0">
                <a:effectLst/>
              </a:rPr>
              <a:t> via python (1.5-2x met </a:t>
            </a:r>
            <a:r>
              <a:rPr lang="en-US" dirty="0" err="1">
                <a:effectLst/>
              </a:rPr>
              <a:t>webGL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veel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meer</a:t>
            </a:r>
            <a:r>
              <a:rPr lang="en-US" dirty="0">
                <a:effectLst/>
              </a:rPr>
              <a:t> met </a:t>
            </a:r>
            <a:r>
              <a:rPr lang="en-US" dirty="0" err="1">
                <a:effectLst/>
              </a:rPr>
              <a:t>alleen</a:t>
            </a:r>
            <a:r>
              <a:rPr lang="en-US" dirty="0">
                <a:effectLst/>
              </a:rPr>
              <a:t> browser)</a:t>
            </a:r>
          </a:p>
          <a:p>
            <a:pPr rtl="0"/>
            <a:r>
              <a:rPr lang="en-US" dirty="0">
                <a:effectLst/>
              </a:rPr>
              <a:t>plain old </a:t>
            </a:r>
            <a:r>
              <a:rPr lang="en-US" dirty="0" err="1">
                <a:effectLst/>
              </a:rPr>
              <a:t>javascript</a:t>
            </a:r>
            <a:r>
              <a:rPr lang="en-US" dirty="0">
                <a:effectLst/>
              </a:rPr>
              <a:t> (ES6), of node.js (de core is </a:t>
            </a:r>
            <a:r>
              <a:rPr lang="en-US" dirty="0" err="1">
                <a:effectLst/>
              </a:rPr>
              <a:t>overigens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wel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geschreven</a:t>
            </a:r>
            <a:r>
              <a:rPr lang="en-US" dirty="0">
                <a:effectLst/>
              </a:rPr>
              <a:t> in typescript)</a:t>
            </a:r>
          </a:p>
          <a:p>
            <a:pPr rtl="0"/>
            <a:r>
              <a:rPr lang="en-US" dirty="0" err="1">
                <a:effectLst/>
              </a:rPr>
              <a:t>tensorboard</a:t>
            </a:r>
            <a:r>
              <a:rPr lang="en-US" dirty="0">
                <a:effectLst/>
              </a:rPr>
              <a:t> support </a:t>
            </a:r>
            <a:r>
              <a:rPr lang="en-US" dirty="0" err="1">
                <a:effectLst/>
              </a:rPr>
              <a:t>lijkt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er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niet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zijn</a:t>
            </a:r>
            <a:r>
              <a:rPr lang="en-US" dirty="0">
                <a:effectLst/>
              </a:rPr>
              <a:t> :( https://www.tensorflow.org/guide/summaries_and_tensorboard</a:t>
            </a:r>
          </a:p>
          <a:p>
            <a:pPr rtl="0"/>
            <a:r>
              <a:rPr lang="en-US" dirty="0">
                <a:effectLst/>
                <a:hlinkClick r:id="rId3"/>
              </a:rPr>
              <a:t>https://data-flair.training/blogs/tensorflow-pros-and-cons/</a:t>
            </a:r>
            <a:endParaRPr lang="en-US" dirty="0">
              <a:effectLst/>
            </a:endParaRPr>
          </a:p>
          <a:p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03602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0521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038"/>
            <a:ext cx="13317512" cy="196056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8900000">
            <a:off x="8878441" y="749746"/>
            <a:ext cx="5076825" cy="442912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133600"/>
            <a:ext cx="13219856" cy="618281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842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52336" y="1259632"/>
            <a:ext cx="3657600" cy="7056784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1301750"/>
            <a:ext cx="10051504" cy="701466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003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40038"/>
            <a:ext cx="13817600" cy="1960562"/>
          </a:xfrm>
          <a:solidFill>
            <a:schemeClr val="bg1">
              <a:alpha val="75000"/>
            </a:schemeClr>
          </a:solidFill>
          <a:effectLst/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5181600"/>
            <a:ext cx="11379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027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23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288" y="5875338"/>
            <a:ext cx="13817600" cy="1816100"/>
          </a:xfrm>
          <a:solidFill>
            <a:schemeClr val="bg1">
              <a:alpha val="75000"/>
            </a:schemeClr>
          </a:solidFill>
          <a:effectLst/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288" y="3875088"/>
            <a:ext cx="13817600" cy="200025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1061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100" y="2879725"/>
            <a:ext cx="3651250" cy="2770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8750" y="2879725"/>
            <a:ext cx="3652838" cy="2770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09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366713"/>
            <a:ext cx="146304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046288"/>
            <a:ext cx="7181850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0" y="2900363"/>
            <a:ext cx="7181850" cy="541605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8175" y="2046288"/>
            <a:ext cx="7185025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8175" y="2900363"/>
            <a:ext cx="7185025" cy="541605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790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498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3309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184" y="1619672"/>
            <a:ext cx="5348288" cy="1045344"/>
          </a:xfrm>
          <a:solidFill>
            <a:schemeClr val="bg1">
              <a:alpha val="75000"/>
            </a:schemeClr>
          </a:solidFill>
          <a:effectLst/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6350" y="1619672"/>
            <a:ext cx="9086850" cy="66967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43808"/>
            <a:ext cx="5348288" cy="54726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745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8900000">
            <a:off x="8374384" y="677738"/>
            <a:ext cx="5076825" cy="442912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3939936" cy="618281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1883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184" y="6400800"/>
            <a:ext cx="13897544" cy="755650"/>
          </a:xfrm>
          <a:solidFill>
            <a:schemeClr val="bg1">
              <a:alpha val="75000"/>
            </a:schemeClr>
          </a:solidFill>
          <a:effectLst/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3184" y="1763687"/>
            <a:ext cx="13897544" cy="45402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Arial Bold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3184" y="7156450"/>
            <a:ext cx="13897544" cy="11599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47865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674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64304" y="2411760"/>
            <a:ext cx="3587750" cy="5904656"/>
          </a:xfrm>
          <a:solidFill>
            <a:schemeClr val="bg1">
              <a:alpha val="75000"/>
            </a:schemeClr>
          </a:solidFill>
          <a:effectLst/>
        </p:spPr>
        <p:txBody>
          <a:bodyPr vert="eaVert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5112" y="2411760"/>
            <a:ext cx="10615613" cy="59046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348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3304" y="2840038"/>
            <a:ext cx="13173496" cy="1960562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27400" y="5148064"/>
            <a:ext cx="11379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875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144" y="1979712"/>
            <a:ext cx="14329592" cy="64389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910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288" y="5875338"/>
            <a:ext cx="13817600" cy="1816100"/>
          </a:xfrm>
        </p:spPr>
        <p:txBody>
          <a:bodyPr anchor="t"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288" y="3875088"/>
            <a:ext cx="13817600" cy="2000250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04963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144" y="1403648"/>
            <a:ext cx="15408275" cy="995362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59248" y="2771800"/>
            <a:ext cx="6751488" cy="5635600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  <a:lvl2pPr>
              <a:defRPr sz="24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1800">
                <a:solidFill>
                  <a:srgbClr val="000000"/>
                </a:solidFill>
              </a:defRPr>
            </a:lvl4pPr>
            <a:lvl5pPr>
              <a:defRPr sz="18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44024" y="2771800"/>
            <a:ext cx="6730380" cy="5635600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  <a:lvl2pPr>
              <a:defRPr sz="24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1800">
                <a:solidFill>
                  <a:srgbClr val="000000"/>
                </a:solidFill>
              </a:defRPr>
            </a:lvl4pPr>
            <a:lvl5pPr>
              <a:defRPr sz="18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6322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192" y="1259632"/>
            <a:ext cx="14630400" cy="116396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192" y="2555776"/>
            <a:ext cx="7181850" cy="854075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0" y="3491880"/>
            <a:ext cx="7181850" cy="4824536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72016" y="2555776"/>
            <a:ext cx="7185025" cy="854075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8175" y="3491880"/>
            <a:ext cx="7185025" cy="4824536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10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6725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09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4288" y="5875338"/>
            <a:ext cx="13817600" cy="181610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 algn="l">
              <a:defRPr sz="4000" b="1" cap="all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288" y="3875088"/>
            <a:ext cx="13817600" cy="200025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469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192" y="1403648"/>
            <a:ext cx="6572424" cy="1261368"/>
          </a:xfr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0" y="1403648"/>
            <a:ext cx="7315200" cy="6912768"/>
          </a:xfrm>
        </p:spPr>
        <p:txBody>
          <a:bodyPr/>
          <a:lstStyle>
            <a:lvl1pPr>
              <a:defRPr sz="3200">
                <a:solidFill>
                  <a:srgbClr val="000000"/>
                </a:solidFill>
              </a:defRPr>
            </a:lvl1pPr>
            <a:lvl2pPr>
              <a:defRPr sz="2800">
                <a:solidFill>
                  <a:srgbClr val="000000"/>
                </a:solidFill>
              </a:defRPr>
            </a:lvl2pPr>
            <a:lvl3pPr>
              <a:defRPr sz="24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5192" y="2771800"/>
            <a:ext cx="6572424" cy="5544616"/>
          </a:xfrm>
        </p:spPr>
        <p:txBody>
          <a:bodyPr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06146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184" y="6400800"/>
            <a:ext cx="13825536" cy="755650"/>
          </a:xfrm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3184" y="1691679"/>
            <a:ext cx="13825536" cy="4612283"/>
          </a:xfrm>
        </p:spPr>
        <p:txBody>
          <a:bodyPr/>
          <a:lstStyle>
            <a:lvl1pPr marL="0" indent="0">
              <a:buNone/>
              <a:defRPr sz="3200">
                <a:solidFill>
                  <a:srgbClr val="00000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>
              <a:sym typeface="Arial Bold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3184" y="7243266"/>
            <a:ext cx="13825536" cy="1073150"/>
          </a:xfrm>
        </p:spPr>
        <p:txBody>
          <a:bodyPr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3378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128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509500" y="1475656"/>
            <a:ext cx="2171228" cy="6840760"/>
          </a:xfrm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7160" y="1475656"/>
            <a:ext cx="11789940" cy="6840760"/>
          </a:xfrm>
        </p:spPr>
        <p:txBody>
          <a:bodyPr vert="eaVert"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9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8900000">
            <a:off x="8950447" y="677738"/>
            <a:ext cx="5076825" cy="442912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2133600"/>
            <a:ext cx="6451104" cy="618281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 sz="2800">
                <a:solidFill>
                  <a:srgbClr val="000000"/>
                </a:solidFill>
              </a:defRPr>
            </a:lvl1pPr>
            <a:lvl2pPr>
              <a:defRPr sz="24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1800">
                <a:solidFill>
                  <a:srgbClr val="000000"/>
                </a:solidFill>
              </a:defRPr>
            </a:lvl4pPr>
            <a:lvl5pPr>
              <a:defRPr sz="18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79928" y="2123728"/>
            <a:ext cx="6696744" cy="6192688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 sz="2800">
                <a:solidFill>
                  <a:srgbClr val="000000"/>
                </a:solidFill>
              </a:defRPr>
            </a:lvl1pPr>
            <a:lvl2pPr>
              <a:defRPr sz="24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1800">
                <a:solidFill>
                  <a:srgbClr val="000000"/>
                </a:solidFill>
              </a:defRPr>
            </a:lvl4pPr>
            <a:lvl5pPr>
              <a:defRPr sz="1800">
                <a:solidFill>
                  <a:srgbClr val="00000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9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046288"/>
            <a:ext cx="6523112" cy="85407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anchor="b"/>
          <a:lstStyle>
            <a:lvl1pPr marL="0" indent="0">
              <a:buNone/>
              <a:defRPr sz="2400" b="1">
                <a:solidFill>
                  <a:srgbClr val="0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0" y="2900363"/>
            <a:ext cx="6523112" cy="5416053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23944" y="2051720"/>
            <a:ext cx="7128792" cy="85407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anchor="b"/>
          <a:lstStyle>
            <a:lvl1pPr marL="0" indent="0">
              <a:buNone/>
              <a:defRPr sz="2400" b="1">
                <a:solidFill>
                  <a:srgbClr val="00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23944" y="2915816"/>
            <a:ext cx="7128792" cy="540060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 sz="24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1800">
                <a:solidFill>
                  <a:srgbClr val="000000"/>
                </a:solidFill>
              </a:defRPr>
            </a:lvl3pPr>
            <a:lvl4pPr>
              <a:defRPr sz="1600">
                <a:solidFill>
                  <a:srgbClr val="000000"/>
                </a:solidFill>
              </a:defRPr>
            </a:lvl4pPr>
            <a:lvl5pPr>
              <a:defRPr sz="1600">
                <a:solidFill>
                  <a:srgbClr val="0000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56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8900000">
            <a:off x="8374384" y="821755"/>
            <a:ext cx="5076825" cy="4429125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916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0157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87624"/>
            <a:ext cx="5348288" cy="1296144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6350" y="1187624"/>
            <a:ext cx="8324378" cy="712879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>
              <a:defRPr sz="3200">
                <a:solidFill>
                  <a:srgbClr val="000000"/>
                </a:solidFill>
              </a:defRPr>
            </a:lvl1pPr>
            <a:lvl2pPr>
              <a:defRPr sz="2800">
                <a:solidFill>
                  <a:srgbClr val="000000"/>
                </a:solidFill>
              </a:defRPr>
            </a:lvl2pPr>
            <a:lvl3pPr>
              <a:defRPr sz="24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627784"/>
            <a:ext cx="5348288" cy="5688632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4962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99208" y="6400800"/>
            <a:ext cx="13753528" cy="75565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anchor="b"/>
          <a:lstStyle>
            <a:lvl1pPr algn="l">
              <a:defRPr sz="2000" b="1">
                <a:solidFill>
                  <a:srgbClr val="0000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999208" y="1259632"/>
            <a:ext cx="13753528" cy="5044330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 marL="0" indent="0">
              <a:buNone/>
              <a:defRPr sz="3200">
                <a:solidFill>
                  <a:srgbClr val="00000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>
              <a:sym typeface="Arial Bold" charset="0"/>
            </a:endParaRP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999209" y="7156450"/>
            <a:ext cx="13753528" cy="115996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/>
          <a:lstStyle>
            <a:lvl1pPr marL="0" indent="0">
              <a:buNone/>
              <a:defRPr sz="1400">
                <a:solidFill>
                  <a:srgbClr val="00000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4175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D0E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15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25" y="3548063"/>
            <a:ext cx="7237413" cy="569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AutoShape 3">
            <a:extLst>
              <a:ext uri="{FF2B5EF4-FFF2-40B4-BE49-F238E27FC236}">
                <a16:creationId xmlns:a16="http://schemas.microsoft.com/office/drawing/2014/main" id="{00AAADA9-7DDC-EA49-AA9E-2238443F17D7}"/>
              </a:ext>
            </a:extLst>
          </p:cNvPr>
          <p:cNvSpPr>
            <a:spLocks/>
          </p:cNvSpPr>
          <p:nvPr userDrawn="1"/>
        </p:nvSpPr>
        <p:spPr bwMode="auto">
          <a:xfrm>
            <a:off x="0" y="8558213"/>
            <a:ext cx="16308388" cy="6223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rgbClr val="A6389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ctr" defTabSz="584200" eaLnBrk="1">
              <a:defRPr/>
            </a:pPr>
            <a:endParaRPr lang="en-US" sz="36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4099" name="AutoShape 5"/>
          <p:cNvSpPr>
            <a:spLocks/>
          </p:cNvSpPr>
          <p:nvPr userDrawn="1"/>
        </p:nvSpPr>
        <p:spPr bwMode="auto">
          <a:xfrm>
            <a:off x="219075" y="8532813"/>
            <a:ext cx="58928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#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DevoxxBreakOut</a:t>
            </a:r>
            <a:endParaRPr lang="en-US" altLang="en-US" dirty="0"/>
          </a:p>
        </p:txBody>
      </p:sp>
      <p:sp>
        <p:nvSpPr>
          <p:cNvPr id="4100" name="AutoShape 4"/>
          <p:cNvSpPr>
            <a:spLocks/>
          </p:cNvSpPr>
          <p:nvPr userDrawn="1"/>
        </p:nvSpPr>
        <p:spPr bwMode="auto">
          <a:xfrm>
            <a:off x="9064625" y="8532813"/>
            <a:ext cx="70993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r"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@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fbascheper</a:t>
            </a:r>
            <a:endParaRPr lang="en-US" altLang="en-US" dirty="0"/>
          </a:p>
        </p:txBody>
      </p:sp>
      <p:pic>
        <p:nvPicPr>
          <p:cNvPr id="4101" name="Picture 10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3297694" y="1705769"/>
            <a:ext cx="4248150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546100" rtl="0" eaLnBrk="0" fontAlgn="base" hangingPunct="0">
        <a:spcBef>
          <a:spcPct val="0"/>
        </a:spcBef>
        <a:spcAft>
          <a:spcPct val="0"/>
        </a:spcAft>
        <a:defRPr sz="6500">
          <a:solidFill>
            <a:schemeClr val="bg1"/>
          </a:solidFill>
          <a:latin typeface="+mj-lt"/>
          <a:ea typeface="MS PGothic" panose="020B0600070205080204" pitchFamily="34" charset="-128"/>
          <a:cs typeface="+mj-cs"/>
          <a:sym typeface="Arial Bold" pitchFamily="6" charset="0"/>
        </a:defRPr>
      </a:lvl1pPr>
      <a:lvl2pPr algn="l" defTabSz="546100" rtl="0" eaLnBrk="0" fontAlgn="base" hangingPunct="0">
        <a:spcBef>
          <a:spcPct val="0"/>
        </a:spcBef>
        <a:spcAft>
          <a:spcPct val="0"/>
        </a:spcAft>
        <a:defRPr sz="65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2pPr>
      <a:lvl3pPr algn="l" defTabSz="546100" rtl="0" eaLnBrk="0" fontAlgn="base" hangingPunct="0">
        <a:spcBef>
          <a:spcPct val="0"/>
        </a:spcBef>
        <a:spcAft>
          <a:spcPct val="0"/>
        </a:spcAft>
        <a:defRPr sz="65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3pPr>
      <a:lvl4pPr algn="l" defTabSz="546100" rtl="0" eaLnBrk="0" fontAlgn="base" hangingPunct="0">
        <a:spcBef>
          <a:spcPct val="0"/>
        </a:spcBef>
        <a:spcAft>
          <a:spcPct val="0"/>
        </a:spcAft>
        <a:defRPr sz="65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4pPr>
      <a:lvl5pPr algn="l" defTabSz="546100" rtl="0" eaLnBrk="0" fontAlgn="base" hangingPunct="0">
        <a:spcBef>
          <a:spcPct val="0"/>
        </a:spcBef>
        <a:spcAft>
          <a:spcPct val="0"/>
        </a:spcAft>
        <a:defRPr sz="65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5pPr>
      <a:lvl6pPr marL="4572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6pPr>
      <a:lvl7pPr marL="9144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7pPr>
      <a:lvl8pPr marL="13716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8pPr>
      <a:lvl9pPr marL="18288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9pPr>
    </p:titleStyle>
    <p:bodyStyle>
      <a:lvl1pPr marL="342900" indent="-3429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MS PGothic" panose="020B0600070205080204" pitchFamily="34" charset="-128"/>
          <a:cs typeface="+mn-cs"/>
          <a:sym typeface="Arial Bold" pitchFamily="6" charset="0"/>
        </a:defRPr>
      </a:lvl1pPr>
      <a:lvl2pPr marL="742950" indent="-28575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pitchFamily="6" charset="0"/>
        </a:defRPr>
      </a:lvl2pPr>
      <a:lvl3pPr marL="11430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pitchFamily="6" charset="0"/>
        </a:defRPr>
      </a:lvl3pPr>
      <a:lvl4pPr marL="16002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pitchFamily="6" charset="0"/>
        </a:defRPr>
      </a:lvl4pPr>
      <a:lvl5pPr marL="20574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pitchFamily="6" charset="0"/>
        </a:defRPr>
      </a:lvl5pPr>
      <a:lvl6pPr marL="4572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6pPr>
      <a:lvl7pPr marL="9144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7pPr>
      <a:lvl8pPr marL="13716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8pPr>
      <a:lvl9pPr marL="18288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D0E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331913"/>
            <a:ext cx="12755563" cy="720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10"/>
          <p:cNvSpPr>
            <a:spLocks noGrp="1"/>
          </p:cNvSpPr>
          <p:nvPr>
            <p:ph type="body" idx="1"/>
          </p:nvPr>
        </p:nvSpPr>
        <p:spPr bwMode="auto">
          <a:xfrm>
            <a:off x="0" y="2700338"/>
            <a:ext cx="5391150" cy="2951162"/>
          </a:xfrm>
          <a:prstGeom prst="rect">
            <a:avLst/>
          </a:prstGeom>
          <a:solidFill>
            <a:schemeClr val="bg1">
              <a:alpha val="7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 Bold" pitchFamily="6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Arial Bold" pitchFamily="6" charset="0"/>
              </a:rPr>
              <a:t>Second level</a:t>
            </a:r>
          </a:p>
          <a:p>
            <a:pPr lvl="2"/>
            <a:r>
              <a:rPr lang="en-US" altLang="en-US">
                <a:sym typeface="Arial Bold" pitchFamily="6" charset="0"/>
              </a:rPr>
              <a:t>Third level</a:t>
            </a:r>
          </a:p>
          <a:p>
            <a:pPr lvl="3"/>
            <a:r>
              <a:rPr lang="en-US" altLang="en-US">
                <a:sym typeface="Arial Bold" pitchFamily="6" charset="0"/>
              </a:rPr>
              <a:t>Fourth level</a:t>
            </a:r>
          </a:p>
          <a:p>
            <a:pPr lvl="4"/>
            <a:r>
              <a:rPr lang="en-US" altLang="en-US">
                <a:sym typeface="Arial Bold" pitchFamily="6" charset="0"/>
              </a:rPr>
              <a:t>Fifth level</a:t>
            </a:r>
          </a:p>
        </p:txBody>
      </p:sp>
      <p:sp>
        <p:nvSpPr>
          <p:cNvPr id="4" name="AutoShape 8">
            <a:extLst>
              <a:ext uri="{FF2B5EF4-FFF2-40B4-BE49-F238E27FC236}">
                <a16:creationId xmlns:a16="http://schemas.microsoft.com/office/drawing/2014/main" id="{D1969390-BB8E-1940-ACAD-25110D9B4C86}"/>
              </a:ext>
            </a:extLst>
          </p:cNvPr>
          <p:cNvSpPr>
            <a:spLocks/>
          </p:cNvSpPr>
          <p:nvPr userDrawn="1"/>
        </p:nvSpPr>
        <p:spPr bwMode="auto">
          <a:xfrm>
            <a:off x="0" y="-14288"/>
            <a:ext cx="13457238" cy="14176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solidFill>
            <a:srgbClr val="A6389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ctr" defTabSz="584200" eaLnBrk="1">
              <a:defRPr/>
            </a:pPr>
            <a:endParaRPr lang="en-US" sz="3600">
              <a:solidFill>
                <a:srgbClr val="FFFFFF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7177" name="Rectangle 9">
            <a:extLst>
              <a:ext uri="{FF2B5EF4-FFF2-40B4-BE49-F238E27FC236}">
                <a16:creationId xmlns:a16="http://schemas.microsoft.com/office/drawing/2014/main" id="{9D4326F7-3DB9-5140-A0BA-C3C2D8B2A3D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06375" y="0"/>
            <a:ext cx="13106400" cy="1331913"/>
          </a:xfrm>
          <a:prstGeom prst="rect">
            <a:avLst/>
          </a:prstGeom>
          <a:noFill/>
          <a:ln>
            <a:noFill/>
          </a:ln>
          <a:effectLst>
            <a:outerShdw blurRad="63500" dist="25400" dir="4002433" algn="ctr" rotWithShape="0">
              <a:srgbClr val="F5AF33">
                <a:alpha val="50000"/>
              </a:srgbClr>
            </a:outerShdw>
          </a:effectLst>
          <a:extLst>
            <a:ext uri="{909E8E84-426E-40dd-AFC4-6F175D3DCCD1}"/>
            <a:ext uri="{91240B29-F687-4f45-9708-019B960494DF}"/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title style</a:t>
            </a:r>
          </a:p>
        </p:txBody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3800750B-45FF-EF44-A39E-E45302533A61}"/>
              </a:ext>
            </a:extLst>
          </p:cNvPr>
          <p:cNvSpPr>
            <a:spLocks/>
          </p:cNvSpPr>
          <p:nvPr userDrawn="1"/>
        </p:nvSpPr>
        <p:spPr bwMode="auto">
          <a:xfrm>
            <a:off x="0" y="8558213"/>
            <a:ext cx="16308388" cy="6223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rgbClr val="A6389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ctr" defTabSz="584200" eaLnBrk="1">
              <a:defRPr/>
            </a:pPr>
            <a:endParaRPr lang="en-US" sz="36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6151" name="AutoShape 5"/>
          <p:cNvSpPr>
            <a:spLocks/>
          </p:cNvSpPr>
          <p:nvPr userDrawn="1"/>
        </p:nvSpPr>
        <p:spPr bwMode="auto">
          <a:xfrm>
            <a:off x="219075" y="8532813"/>
            <a:ext cx="58928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#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DevoxxBreakOut</a:t>
            </a:r>
            <a:endParaRPr lang="en-US" altLang="en-US" dirty="0"/>
          </a:p>
        </p:txBody>
      </p:sp>
      <p:sp>
        <p:nvSpPr>
          <p:cNvPr id="6152" name="AutoShape 4"/>
          <p:cNvSpPr>
            <a:spLocks/>
          </p:cNvSpPr>
          <p:nvPr userDrawn="1"/>
        </p:nvSpPr>
        <p:spPr bwMode="auto">
          <a:xfrm>
            <a:off x="9064625" y="8532813"/>
            <a:ext cx="70993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r"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@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fbascheper</a:t>
            </a:r>
            <a:endParaRPr lang="en-US" altLang="en-US" dirty="0"/>
          </a:p>
        </p:txBody>
      </p:sp>
      <p:pic>
        <p:nvPicPr>
          <p:cNvPr id="6153" name="Picture 1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3297694" y="1705769"/>
            <a:ext cx="4248150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546100" rtl="0" eaLnBrk="0" fontAlgn="base" hangingPunct="0">
        <a:spcBef>
          <a:spcPct val="0"/>
        </a:spcBef>
        <a:spcAft>
          <a:spcPct val="0"/>
        </a:spcAft>
        <a:defRPr sz="5400">
          <a:solidFill>
            <a:schemeClr val="bg1"/>
          </a:solidFill>
          <a:latin typeface="+mj-lt"/>
          <a:ea typeface="MS PGothic" panose="020B0600070205080204" pitchFamily="34" charset="-128"/>
          <a:cs typeface="+mj-cs"/>
          <a:sym typeface="Arial Bold" pitchFamily="6" charset="0"/>
        </a:defRPr>
      </a:lvl1pPr>
      <a:lvl2pPr algn="l" defTabSz="546100" rtl="0" eaLnBrk="0" fontAlgn="base" hangingPunct="0">
        <a:spcBef>
          <a:spcPct val="0"/>
        </a:spcBef>
        <a:spcAft>
          <a:spcPct val="0"/>
        </a:spcAft>
        <a:defRPr sz="54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2pPr>
      <a:lvl3pPr algn="l" defTabSz="546100" rtl="0" eaLnBrk="0" fontAlgn="base" hangingPunct="0">
        <a:spcBef>
          <a:spcPct val="0"/>
        </a:spcBef>
        <a:spcAft>
          <a:spcPct val="0"/>
        </a:spcAft>
        <a:defRPr sz="54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3pPr>
      <a:lvl4pPr algn="l" defTabSz="546100" rtl="0" eaLnBrk="0" fontAlgn="base" hangingPunct="0">
        <a:spcBef>
          <a:spcPct val="0"/>
        </a:spcBef>
        <a:spcAft>
          <a:spcPct val="0"/>
        </a:spcAft>
        <a:defRPr sz="54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4pPr>
      <a:lvl5pPr algn="l" defTabSz="546100" rtl="0" eaLnBrk="0" fontAlgn="base" hangingPunct="0">
        <a:spcBef>
          <a:spcPct val="0"/>
        </a:spcBef>
        <a:spcAft>
          <a:spcPct val="0"/>
        </a:spcAft>
        <a:defRPr sz="5400">
          <a:solidFill>
            <a:schemeClr val="bg1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5pPr>
      <a:lvl6pPr marL="4572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6pPr>
      <a:lvl7pPr marL="9144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7pPr>
      <a:lvl8pPr marL="13716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8pPr>
      <a:lvl9pPr marL="18288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9pPr>
    </p:titleStyle>
    <p:bodyStyle>
      <a:lvl1pPr marL="342900" indent="-3429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MS PGothic" panose="020B0600070205080204" pitchFamily="34" charset="-128"/>
          <a:cs typeface="+mn-cs"/>
          <a:sym typeface="Arial Bold" pitchFamily="6" charset="0"/>
        </a:defRPr>
      </a:lvl1pPr>
      <a:lvl2pPr marL="742950" indent="-28575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2pPr>
      <a:lvl3pPr marL="11430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3pPr>
      <a:lvl4pPr marL="16002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4pPr>
      <a:lvl5pPr marL="20574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5pPr>
      <a:lvl6pPr marL="4572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6pPr>
      <a:lvl7pPr marL="9144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7pPr>
      <a:lvl8pPr marL="13716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8pPr>
      <a:lvl9pPr marL="18288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D0E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3"/>
          <p:cNvSpPr>
            <a:spLocks noGrp="1"/>
          </p:cNvSpPr>
          <p:nvPr>
            <p:ph type="title"/>
          </p:nvPr>
        </p:nvSpPr>
        <p:spPr bwMode="auto">
          <a:xfrm>
            <a:off x="423863" y="611188"/>
            <a:ext cx="14328775" cy="995362"/>
          </a:xfrm>
          <a:prstGeom prst="rect">
            <a:avLst/>
          </a:prstGeom>
          <a:solidFill>
            <a:schemeClr val="bg1">
              <a:alpha val="7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 Bold" pitchFamily="6" charset="0"/>
              </a:rPr>
              <a:t>Click to edit Master title style</a:t>
            </a:r>
          </a:p>
        </p:txBody>
      </p:sp>
      <p:pic>
        <p:nvPicPr>
          <p:cNvPr id="7171" name="Picture 15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125" y="3548063"/>
            <a:ext cx="7237413" cy="569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2" name="Rectangle 4"/>
          <p:cNvSpPr>
            <a:spLocks noGrp="1"/>
          </p:cNvSpPr>
          <p:nvPr>
            <p:ph type="body" idx="1"/>
          </p:nvPr>
        </p:nvSpPr>
        <p:spPr bwMode="auto">
          <a:xfrm>
            <a:off x="423863" y="2051050"/>
            <a:ext cx="14328775" cy="6265863"/>
          </a:xfrm>
          <a:prstGeom prst="rect">
            <a:avLst/>
          </a:prstGeom>
          <a:solidFill>
            <a:schemeClr val="bg1">
              <a:alpha val="7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 Bold" pitchFamily="6" charset="0"/>
            </a:endParaRPr>
          </a:p>
          <a:p>
            <a:pPr lvl="0"/>
            <a:r>
              <a:rPr lang="en-US" altLang="en-US">
                <a:sym typeface="Arial Bold" pitchFamily="6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Arial Bold" pitchFamily="6" charset="0"/>
              </a:rPr>
              <a:t>Second level</a:t>
            </a:r>
          </a:p>
          <a:p>
            <a:pPr lvl="2"/>
            <a:r>
              <a:rPr lang="en-US" altLang="en-US">
                <a:sym typeface="Arial Bold" pitchFamily="6" charset="0"/>
              </a:rPr>
              <a:t>Third level</a:t>
            </a:r>
          </a:p>
          <a:p>
            <a:pPr lvl="3"/>
            <a:r>
              <a:rPr lang="en-US" altLang="en-US">
                <a:sym typeface="Arial Bold" pitchFamily="6" charset="0"/>
              </a:rPr>
              <a:t>Fourth level</a:t>
            </a:r>
          </a:p>
          <a:p>
            <a:pPr lvl="4"/>
            <a:r>
              <a:rPr lang="en-US" altLang="en-US">
                <a:sym typeface="Arial Bold" pitchFamily="6" charset="0"/>
              </a:rPr>
              <a:t>Fifth level</a:t>
            </a:r>
          </a:p>
        </p:txBody>
      </p:sp>
      <p:sp>
        <p:nvSpPr>
          <p:cNvPr id="9" name="AutoShape 3">
            <a:extLst>
              <a:ext uri="{FF2B5EF4-FFF2-40B4-BE49-F238E27FC236}">
                <a16:creationId xmlns:a16="http://schemas.microsoft.com/office/drawing/2014/main" id="{BA18A06F-8FA5-E042-B89F-CC9081E06DAD}"/>
              </a:ext>
            </a:extLst>
          </p:cNvPr>
          <p:cNvSpPr>
            <a:spLocks/>
          </p:cNvSpPr>
          <p:nvPr userDrawn="1"/>
        </p:nvSpPr>
        <p:spPr bwMode="auto">
          <a:xfrm>
            <a:off x="0" y="8558213"/>
            <a:ext cx="16308388" cy="6223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rgbClr val="A6389B"/>
          </a:solidFill>
          <a:ln>
            <a:noFill/>
          </a:ln>
          <a:effectLst/>
        </p:spPr>
        <p:txBody>
          <a:bodyPr lIns="0" tIns="0" rIns="0" bIns="0" anchor="ctr"/>
          <a:lstStyle/>
          <a:p>
            <a:pPr algn="ctr" defTabSz="584200" eaLnBrk="1">
              <a:defRPr/>
            </a:pPr>
            <a:endParaRPr lang="en-US" sz="36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  <p:sp>
        <p:nvSpPr>
          <p:cNvPr id="7174" name="AutoShape 5"/>
          <p:cNvSpPr>
            <a:spLocks/>
          </p:cNvSpPr>
          <p:nvPr userDrawn="1"/>
        </p:nvSpPr>
        <p:spPr bwMode="auto">
          <a:xfrm>
            <a:off x="219075" y="8532813"/>
            <a:ext cx="58928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#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DevoxxBreakOut</a:t>
            </a:r>
            <a:endParaRPr lang="en-US" altLang="en-US" dirty="0"/>
          </a:p>
        </p:txBody>
      </p:sp>
      <p:sp>
        <p:nvSpPr>
          <p:cNvPr id="7175" name="AutoShape 4"/>
          <p:cNvSpPr>
            <a:spLocks/>
          </p:cNvSpPr>
          <p:nvPr userDrawn="1"/>
        </p:nvSpPr>
        <p:spPr bwMode="auto">
          <a:xfrm>
            <a:off x="9064625" y="8532813"/>
            <a:ext cx="7099300" cy="558800"/>
          </a:xfrm>
          <a:custGeom>
            <a:avLst/>
            <a:gdLst>
              <a:gd name="T0" fmla="*/ 2147483646 w 21600"/>
              <a:gd name="T1" fmla="*/ 2147483646 h 21600"/>
              <a:gd name="T2" fmla="*/ 2147483646 w 21600"/>
              <a:gd name="T3" fmla="*/ 2147483646 h 21600"/>
              <a:gd name="T4" fmla="*/ 2147483646 w 21600"/>
              <a:gd name="T5" fmla="*/ 2147483646 h 21600"/>
              <a:gd name="T6" fmla="*/ 2147483646 w 21600"/>
              <a:gd name="T7" fmla="*/ 214748364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>
            <a:outerShdw dist="25400" dir="54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r" eaLnBrk="1"/>
            <a:r>
              <a:rPr lang="en-US" altLang="en-US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@</a:t>
            </a:r>
            <a:r>
              <a:rPr lang="en-US" altLang="en-US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fbascheper</a:t>
            </a:r>
            <a:endParaRPr lang="en-US" altLang="en-US" dirty="0"/>
          </a:p>
        </p:txBody>
      </p:sp>
      <p:pic>
        <p:nvPicPr>
          <p:cNvPr id="7176" name="Picture 12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3297694" y="1705769"/>
            <a:ext cx="4248150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461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+mj-lt"/>
          <a:ea typeface="MS PGothic" panose="020B0600070205080204" pitchFamily="34" charset="-128"/>
          <a:cs typeface="+mj-cs"/>
          <a:sym typeface="Arial Bold" pitchFamily="6" charset="0"/>
        </a:defRPr>
      </a:lvl1pPr>
      <a:lvl2pPr algn="l" defTabSz="5461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2pPr>
      <a:lvl3pPr algn="l" defTabSz="5461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3pPr>
      <a:lvl4pPr algn="l" defTabSz="5461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4pPr>
      <a:lvl5pPr algn="l" defTabSz="5461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 Bold" charset="0"/>
          <a:ea typeface="MS PGothic" panose="020B0600070205080204" pitchFamily="34" charset="-128"/>
          <a:cs typeface="Arial Bold" charset="0"/>
          <a:sym typeface="Arial Bold" pitchFamily="6" charset="0"/>
        </a:defRPr>
      </a:lvl5pPr>
      <a:lvl6pPr marL="4572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6pPr>
      <a:lvl7pPr marL="9144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7pPr>
      <a:lvl8pPr marL="13716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8pPr>
      <a:lvl9pPr marL="1828800" algn="l" defTabSz="546100" rtl="0" fontAlgn="base" hangingPunct="0">
        <a:spcBef>
          <a:spcPct val="0"/>
        </a:spcBef>
        <a:spcAft>
          <a:spcPct val="0"/>
        </a:spcAft>
        <a:defRPr sz="6500">
          <a:solidFill>
            <a:srgbClr val="000000"/>
          </a:solidFill>
          <a:latin typeface="Arial Bold" charset="0"/>
          <a:ea typeface="ＭＳ Ｐゴシック" charset="0"/>
          <a:cs typeface="Arial Bold" charset="0"/>
          <a:sym typeface="Arial Bold" charset="0"/>
        </a:defRPr>
      </a:lvl9pPr>
    </p:titleStyle>
    <p:bodyStyle>
      <a:lvl1pPr marL="342900" indent="-3429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MS PGothic" panose="020B0600070205080204" pitchFamily="34" charset="-128"/>
          <a:cs typeface="+mn-cs"/>
          <a:sym typeface="Arial Bold" pitchFamily="6" charset="0"/>
        </a:defRPr>
      </a:lvl1pPr>
      <a:lvl2pPr marL="742950" indent="-28575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2pPr>
      <a:lvl3pPr marL="11430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3pPr>
      <a:lvl4pPr marL="16002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4pPr>
      <a:lvl5pPr marL="2057400" indent="-228600" algn="ctr" defTabSz="546100" rtl="0" eaLnBrk="0" fontAlgn="base" hangingPunct="0">
        <a:spcBef>
          <a:spcPct val="0"/>
        </a:spcBef>
        <a:spcAft>
          <a:spcPct val="0"/>
        </a:spcAft>
        <a:defRPr sz="3000">
          <a:solidFill>
            <a:srgbClr val="000000"/>
          </a:solidFill>
          <a:latin typeface="+mn-lt"/>
          <a:ea typeface="Arial Bold" charset="0"/>
          <a:cs typeface="+mn-cs"/>
          <a:sym typeface="Arial Bold" pitchFamily="6" charset="0"/>
        </a:defRPr>
      </a:lvl5pPr>
      <a:lvl6pPr marL="4572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6pPr>
      <a:lvl7pPr marL="9144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7pPr>
      <a:lvl8pPr marL="13716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8pPr>
      <a:lvl9pPr marL="1828800" algn="ctr" defTabSz="546100" rtl="0" fontAlgn="base" hangingPunct="0">
        <a:spcBef>
          <a:spcPct val="0"/>
        </a:spcBef>
        <a:spcAft>
          <a:spcPct val="0"/>
        </a:spcAft>
        <a:defRPr sz="3000">
          <a:solidFill>
            <a:srgbClr val="231F21"/>
          </a:solidFill>
          <a:latin typeface="+mn-lt"/>
          <a:ea typeface="Arial Bold" charset="0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tensorflow/tfjs-models" TargetMode="Externa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bascheper/tensorflow-js-workshop" TargetMode="External"/><Relationship Id="rId2" Type="http://schemas.openxmlformats.org/officeDocument/2006/relationships/hyperlink" Target="https://www.npmjs.com/get-np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Erik-Berndt.Scheper@Ordina.n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hyperlink" Target="mailto:Johan.Hutting@ING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bascheper/tensorflow-js-workshop" TargetMode="External"/><Relationship Id="rId2" Type="http://schemas.openxmlformats.org/officeDocument/2006/relationships/hyperlink" Target="https://www.npmjs.com/get-np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>
            <a:extLst>
              <a:ext uri="{FF2B5EF4-FFF2-40B4-BE49-F238E27FC236}">
                <a16:creationId xmlns:a16="http://schemas.microsoft.com/office/drawing/2014/main" id="{ED963ABA-33B5-F34B-A4E2-57C6493BB3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100" y="30163"/>
            <a:ext cx="13723938" cy="1373187"/>
          </a:xfrm>
        </p:spPr>
        <p:txBody>
          <a:bodyPr/>
          <a:lstStyle/>
          <a:p>
            <a:pPr eaLnBrk="1">
              <a:defRPr/>
            </a:pPr>
            <a:r>
              <a:rPr lang="en-US" sz="6600" dirty="0"/>
              <a:t>Break out of the browser </a:t>
            </a:r>
            <a:r>
              <a:rPr lang="en-US" sz="3600" dirty="0"/>
              <a:t>with TensorFlow.js</a:t>
            </a:r>
            <a:endParaRPr lang="en-US" sz="3600" dirty="0">
              <a:ea typeface="+mj-ea"/>
              <a:sym typeface="Arial Bold" charset="0"/>
            </a:endParaRPr>
          </a:p>
        </p:txBody>
      </p:sp>
      <p:sp>
        <p:nvSpPr>
          <p:cNvPr id="9218" name="Rectangle 2"/>
          <p:cNvSpPr>
            <a:spLocks noGrp="1"/>
          </p:cNvSpPr>
          <p:nvPr>
            <p:ph type="body" idx="1"/>
          </p:nvPr>
        </p:nvSpPr>
        <p:spPr>
          <a:xfrm>
            <a:off x="-9525" y="2771775"/>
            <a:ext cx="12169973" cy="2304281"/>
          </a:xfrm>
        </p:spPr>
        <p:txBody>
          <a:bodyPr/>
          <a:lstStyle/>
          <a:p>
            <a:pPr marL="0" indent="0" algn="l" eaLnBrk="1"/>
            <a:r>
              <a:rPr lang="en-US" altLang="en-US" dirty="0">
                <a:latin typeface="Trebuchet MS Bold" pitchFamily="6" charset="0"/>
                <a:sym typeface="Trebuchet MS Bold" pitchFamily="6" charset="0"/>
              </a:rPr>
              <a:t> Erik-Berndt Scheper</a:t>
            </a:r>
          </a:p>
          <a:p>
            <a:pPr marL="0" indent="0" algn="l" eaLnBrk="1"/>
            <a:r>
              <a:rPr lang="en-US" altLang="en-US" dirty="0">
                <a:latin typeface="Trebuchet MS Bold" pitchFamily="6" charset="0"/>
                <a:sym typeface="Trebuchet MS Bold" pitchFamily="6" charset="0"/>
              </a:rPr>
              <a:t> Johan Hutting</a:t>
            </a:r>
          </a:p>
          <a:p>
            <a:pPr marL="0" indent="0" algn="l" eaLnBrk="1"/>
            <a:r>
              <a:rPr lang="en-US" altLang="en-US" dirty="0">
                <a:latin typeface="Trebuchet MS Bold" pitchFamily="6" charset="0"/>
                <a:sym typeface="Trebuchet MS Bold" pitchFamily="6" charset="0"/>
              </a:rPr>
              <a:t> @</a:t>
            </a:r>
            <a:r>
              <a:rPr lang="en-US" altLang="en-US" dirty="0" err="1">
                <a:latin typeface="Trebuchet MS Bold" pitchFamily="6" charset="0"/>
                <a:sym typeface="Trebuchet MS Bold" pitchFamily="6" charset="0"/>
              </a:rPr>
              <a:t>fbascheper</a:t>
            </a:r>
            <a:endParaRPr lang="en-US" altLang="en-US" dirty="0">
              <a:latin typeface="Trebuchet MS Bold" pitchFamily="6" charset="0"/>
              <a:sym typeface="Trebuchet MS Bold" pitchFamily="6" charset="0"/>
            </a:endParaRPr>
          </a:p>
          <a:p>
            <a:pPr marL="0" indent="0" algn="l" eaLnBrk="1"/>
            <a:r>
              <a:rPr lang="en-US" altLang="en-US" dirty="0">
                <a:latin typeface="Trebuchet MS Bold" pitchFamily="6" charset="0"/>
                <a:sym typeface="Trebuchet MS Bold" pitchFamily="6" charset="0"/>
              </a:rPr>
              <a:t> https://github.com/fbascheper/tensorflow-js-workshop</a:t>
            </a:r>
            <a:endParaRPr lang="en-US" altLang="en-US" u="sng" dirty="0">
              <a:latin typeface="Trebuchet MS Bold" pitchFamily="6" charset="0"/>
              <a:sym typeface="Trebuchet MS Bold" pitchFamily="6" charset="0"/>
            </a:endParaRPr>
          </a:p>
          <a:p>
            <a:pPr marL="0" indent="0" algn="l" eaLnBrk="1"/>
            <a:r>
              <a:rPr lang="en-US" altLang="en-US" u="sng" dirty="0">
                <a:latin typeface="Trebuchet MS Bold" pitchFamily="6" charset="0"/>
                <a:sym typeface="Trebuchet MS Bold" pitchFamily="6" charset="0"/>
              </a:rPr>
              <a:t> </a:t>
            </a: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5508104"/>
            <a:ext cx="7776864" cy="265057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</a:t>
            </a:r>
            <a:r>
              <a:rPr lang="nl-NL" dirty="0" err="1"/>
              <a:t>Recap</a:t>
            </a:r>
            <a:r>
              <a:rPr lang="nl-NL" dirty="0"/>
              <a:t> part 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Let’s have a look at the results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Anyone like to share their work?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With this experience, what other possibilities are there?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114281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The </a:t>
            </a:r>
            <a:r>
              <a:rPr lang="nl-NL" dirty="0" err="1"/>
              <a:t>good</a:t>
            </a:r>
            <a:r>
              <a:rPr lang="nl-NL" dirty="0"/>
              <a:t>, the bad &amp; the </a:t>
            </a:r>
            <a:r>
              <a:rPr lang="nl-NL" dirty="0" err="1"/>
              <a:t>ugly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Easy to get into (due to .</a:t>
            </a:r>
            <a:r>
              <a:rPr lang="en-US" sz="4400" dirty="0" err="1"/>
              <a:t>js</a:t>
            </a:r>
            <a:r>
              <a:rPr lang="en-US" sz="4400" dirty="0"/>
              <a:t>) and prototype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Import </a:t>
            </a:r>
            <a:r>
              <a:rPr lang="en-US" sz="4400" dirty="0" err="1"/>
              <a:t>TensorFlow</a:t>
            </a:r>
            <a:r>
              <a:rPr lang="en-US" sz="4400" dirty="0"/>
              <a:t> and </a:t>
            </a:r>
            <a:r>
              <a:rPr lang="en-US" sz="4400" dirty="0" err="1"/>
              <a:t>Keras</a:t>
            </a:r>
            <a:r>
              <a:rPr lang="en-US" sz="4400" dirty="0"/>
              <a:t> models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Local data storage and processing (GDPR!)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 err="1"/>
              <a:t>TensorBoard</a:t>
            </a:r>
            <a:r>
              <a:rPr lang="en-US" sz="4400" dirty="0"/>
              <a:t> support recently added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Performance is slower than Python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 err="1"/>
              <a:t>Javascript</a:t>
            </a:r>
            <a:r>
              <a:rPr lang="mr-IN" sz="4400" dirty="0"/>
              <a:t>…</a:t>
            </a:r>
            <a:endParaRPr lang="en-US" sz="4400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7504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Transfer </a:t>
            </a:r>
            <a:r>
              <a:rPr lang="nl-NL" dirty="0" err="1"/>
              <a:t>learning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Use pre-trained models</a:t>
            </a:r>
            <a:endParaRPr lang="en-US" sz="4400" dirty="0">
              <a:hlinkClick r:id="rId2"/>
            </a:endParaRP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>
                <a:hlinkClick r:id="rId2"/>
              </a:rPr>
              <a:t>https://github.com/tensorflow/tfjs-models</a:t>
            </a: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Two scenarios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Feature extraction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Fine tuning</a:t>
            </a:r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1A258A-1A38-8741-AC1F-3A40B71EF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2176" y="5199162"/>
            <a:ext cx="4906233" cy="29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41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Feature </a:t>
            </a:r>
            <a:r>
              <a:rPr lang="nl-NL" dirty="0" err="1"/>
              <a:t>extraction</a:t>
            </a:r>
            <a:r>
              <a:rPr lang="nl-NL" dirty="0"/>
              <a:t> </a:t>
            </a:r>
            <a:r>
              <a:rPr lang="nl-NL" dirty="0" err="1"/>
              <a:t>vs</a:t>
            </a:r>
            <a:r>
              <a:rPr lang="nl-NL" dirty="0"/>
              <a:t> fine </a:t>
            </a:r>
            <a:r>
              <a:rPr lang="nl-NL" dirty="0" err="1"/>
              <a:t>tuning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Feature extraction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Using the entire model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Or the convolutional base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Fine tuning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Unfreeze top layers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And jointly train </a:t>
            </a:r>
          </a:p>
          <a:p>
            <a:pPr marL="1257300" lvl="2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newly added classifier layers </a:t>
            </a:r>
          </a:p>
          <a:p>
            <a:pPr marL="1257300" lvl="2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And the last layers of the frozen mode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nl-NL" sz="4400" dirty="0"/>
          </a:p>
          <a:p>
            <a:endParaRPr lang="nl-NL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3707BD9-811A-B344-91DF-FD5700E72791}"/>
              </a:ext>
            </a:extLst>
          </p:cNvPr>
          <p:cNvSpPr/>
          <p:nvPr/>
        </p:nvSpPr>
        <p:spPr bwMode="auto">
          <a:xfrm>
            <a:off x="351136" y="2555776"/>
            <a:ext cx="7920880" cy="864096"/>
          </a:xfrm>
          <a:prstGeom prst="ellipse">
            <a:avLst/>
          </a:prstGeom>
          <a:solidFill>
            <a:schemeClr val="accent1">
              <a:alpha val="42000"/>
            </a:schemeClr>
          </a:solidFill>
          <a:ln w="50800" cap="flat" cmpd="sng" algn="ctr">
            <a:solidFill>
              <a:srgbClr val="000000"/>
            </a:solidFill>
            <a:prstDash val="solid"/>
            <a:miter lim="0"/>
            <a:headEnd type="none" w="med" len="med"/>
            <a:tailEnd type="none" w="med" len="med"/>
          </a:ln>
          <a:effectLst>
            <a:outerShdw blurRad="38100" dist="25400" dir="5400000" algn="ctr" rotWithShape="0">
              <a:srgbClr val="000000">
                <a:alpha val="50000"/>
              </a:srgbClr>
            </a:outerShdw>
          </a:effectLst>
        </p:spPr>
        <p:txBody>
          <a:bodyPr vert="horz" wrap="square" lIns="50800" tIns="50800" rIns="50800" bIns="50800" numCol="1" rtlCol="0" anchor="ctr" anchorCtr="0" compatLnSpc="1">
            <a:prstTxWarp prst="textNoShape">
              <a:avLst/>
            </a:prstTxWarp>
          </a:bodyPr>
          <a:lstStyle/>
          <a:p>
            <a:pPr marL="228600" marR="0" indent="0" algn="ctr" defTabSz="5461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ＭＳ Ｐゴシック" charset="0"/>
              <a:cs typeface="Gill Sans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41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 rot="18900000">
            <a:off x="7790079" y="1057827"/>
            <a:ext cx="5338814" cy="4429125"/>
          </a:xfrm>
          <a:solidFill>
            <a:schemeClr val="bg1">
              <a:alpha val="74901"/>
            </a:schemeClr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/>
            <a:r>
              <a:rPr lang="en-US" altLang="en-US" sz="7200" b="1" dirty="0">
                <a:latin typeface="Gill Sans" pitchFamily="6" charset="0"/>
                <a:sym typeface="Gill Sans" pitchFamily="6" charset="0"/>
              </a:rPr>
              <a:t>Workshop</a:t>
            </a:r>
            <a:br>
              <a:rPr lang="en-US" altLang="en-US" sz="7200" b="1" dirty="0">
                <a:latin typeface="Gill Sans" pitchFamily="6" charset="0"/>
                <a:sym typeface="Gill Sans" pitchFamily="6" charset="0"/>
              </a:rPr>
            </a:br>
            <a:r>
              <a:rPr lang="en-US" altLang="en-US" sz="4400" b="1" dirty="0">
                <a:latin typeface="Gill Sans" pitchFamily="6" charset="0"/>
                <a:sym typeface="Gill Sans" pitchFamily="6" charset="0"/>
              </a:rPr>
              <a:t>part II</a:t>
            </a:r>
            <a:endParaRPr lang="en-US" altLang="en-US" sz="4400" dirty="0"/>
          </a:p>
        </p:txBody>
      </p:sp>
      <p:sp>
        <p:nvSpPr>
          <p:cNvPr id="4" name="Rectangle 1"/>
          <p:cNvSpPr txBox="1">
            <a:spLocks/>
          </p:cNvSpPr>
          <p:nvPr/>
        </p:nvSpPr>
        <p:spPr>
          <a:xfrm>
            <a:off x="207120" y="6228185"/>
            <a:ext cx="8928992" cy="194421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+mj-lt"/>
                <a:ea typeface="MS PGothic" panose="020B0600070205080204" pitchFamily="34" charset="-128"/>
                <a:cs typeface="+mj-cs"/>
                <a:sym typeface="Arial Bold" pitchFamily="6" charset="0"/>
              </a:defRPr>
            </a:lvl1pPr>
            <a:lvl2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2pPr>
            <a:lvl3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3pPr>
            <a:lvl4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4pPr>
            <a:lvl5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5pPr>
            <a:lvl6pPr marL="4572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6pPr>
            <a:lvl7pPr marL="9144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7pPr>
            <a:lvl8pPr marL="13716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8pPr>
            <a:lvl9pPr marL="18288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9pPr>
          </a:lstStyle>
          <a:p>
            <a:pPr eaLnBrk="1"/>
            <a:r>
              <a:rPr lang="en-US" altLang="en-US" sz="2800" kern="0" dirty="0"/>
              <a:t>NPM: </a:t>
            </a:r>
            <a:r>
              <a:rPr lang="en-US" altLang="en-US" sz="2800" kern="0" dirty="0">
                <a:hlinkClick r:id="rId2"/>
              </a:rPr>
              <a:t>https://www.npmjs.com/get-npm</a:t>
            </a:r>
            <a:endParaRPr lang="en-US" altLang="en-US" sz="2800" kern="0" dirty="0"/>
          </a:p>
          <a:p>
            <a:pPr eaLnBrk="1"/>
            <a:endParaRPr lang="en-US" altLang="en-US" sz="2800" kern="0" dirty="0"/>
          </a:p>
          <a:p>
            <a:pPr eaLnBrk="1"/>
            <a:r>
              <a:rPr lang="en-US" altLang="en-US" sz="2800" kern="0" dirty="0"/>
              <a:t>Code/documentation</a:t>
            </a:r>
          </a:p>
          <a:p>
            <a:pPr eaLnBrk="1"/>
            <a:r>
              <a:rPr lang="en-US" altLang="en-US" sz="2800" kern="0" dirty="0">
                <a:hlinkClick r:id="rId3"/>
              </a:rPr>
              <a:t>https://github.com/fbascheper/tensorflow-js-workshop</a:t>
            </a:r>
            <a:endParaRPr lang="en-US" alt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8596033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</a:t>
            </a:r>
            <a:r>
              <a:rPr lang="nl-NL" dirty="0" err="1"/>
              <a:t>Recap</a:t>
            </a:r>
            <a:r>
              <a:rPr lang="nl-NL" dirty="0"/>
              <a:t> part 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What did you achieve today?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Showcase/demo your work!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Future possibilities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300471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r>
              <a:rPr lang="nl-NL" dirty="0" err="1"/>
              <a:t>Please</a:t>
            </a:r>
            <a:r>
              <a:rPr lang="nl-NL" dirty="0"/>
              <a:t> let </a:t>
            </a:r>
            <a:r>
              <a:rPr lang="nl-NL" dirty="0" err="1"/>
              <a:t>us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where</a:t>
            </a:r>
            <a:r>
              <a:rPr lang="nl-NL" dirty="0"/>
              <a:t> we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improve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we </a:t>
            </a:r>
            <a:r>
              <a:rPr lang="nl-NL" dirty="0" err="1"/>
              <a:t>should</a:t>
            </a:r>
            <a:r>
              <a:rPr lang="nl-NL" dirty="0"/>
              <a:t> </a:t>
            </a:r>
            <a:r>
              <a:rPr lang="nl-NL" dirty="0" err="1"/>
              <a:t>maintain</a:t>
            </a:r>
            <a:r>
              <a:rPr lang="nl-NL" dirty="0"/>
              <a:t>!</a:t>
            </a:r>
          </a:p>
          <a:p>
            <a:endParaRPr lang="nl-NL" dirty="0"/>
          </a:p>
          <a:p>
            <a:r>
              <a:rPr lang="nl-NL" dirty="0">
                <a:hlinkClick r:id="rId3"/>
              </a:rPr>
              <a:t>Erik-Berndt.Scheper@Ordina.nl</a:t>
            </a:r>
            <a:endParaRPr lang="nl-NL" dirty="0"/>
          </a:p>
          <a:p>
            <a:r>
              <a:rPr lang="nl-NL" dirty="0">
                <a:hlinkClick r:id="rId4"/>
              </a:rPr>
              <a:t>Johan.Hutting@ING.com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44769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</a:t>
            </a:r>
            <a:r>
              <a:rPr lang="nl-NL" dirty="0" err="1"/>
              <a:t>Introduction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63" y="2411760"/>
            <a:ext cx="3096344" cy="3096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104" y="4577968"/>
            <a:ext cx="2767581" cy="3364187"/>
          </a:xfrm>
          <a:prstGeom prst="rect">
            <a:avLst/>
          </a:prstGeom>
        </p:spPr>
      </p:pic>
      <p:sp>
        <p:nvSpPr>
          <p:cNvPr id="7" name="Tijdelijke aanduiding voor inhoud 1">
            <a:extLst>
              <a:ext uri="{FF2B5EF4-FFF2-40B4-BE49-F238E27FC236}">
                <a16:creationId xmlns:a16="http://schemas.microsoft.com/office/drawing/2014/main" id="{22F147B2-B1DA-1443-8EB4-3E362F0868F6}"/>
              </a:ext>
            </a:extLst>
          </p:cNvPr>
          <p:cNvSpPr txBox="1">
            <a:spLocks/>
          </p:cNvSpPr>
          <p:nvPr/>
        </p:nvSpPr>
        <p:spPr bwMode="auto">
          <a:xfrm>
            <a:off x="5319688" y="7164288"/>
            <a:ext cx="3744416" cy="777867"/>
          </a:xfrm>
          <a:prstGeom prst="rect">
            <a:avLst/>
          </a:prstGeom>
          <a:solidFill>
            <a:schemeClr val="bg1">
              <a:alpha val="7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342900" indent="-3429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MS PGothic" panose="020B0600070205080204" pitchFamily="34" charset="-128"/>
                <a:cs typeface="+mn-cs"/>
                <a:sym typeface="Arial Bold" pitchFamily="6" charset="0"/>
              </a:defRPr>
            </a:lvl1pPr>
            <a:lvl2pPr marL="742950" indent="-28575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2pPr>
            <a:lvl3pPr marL="11430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3pPr>
            <a:lvl4pPr marL="16002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4pPr>
            <a:lvl5pPr marL="20574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5pPr>
            <a:lvl6pPr marL="4572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6pPr>
            <a:lvl7pPr marL="9144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7pPr>
            <a:lvl8pPr marL="13716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8pPr>
            <a:lvl9pPr marL="18288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9pPr>
          </a:lstStyle>
          <a:p>
            <a:pPr marL="0" indent="0"/>
            <a:r>
              <a:rPr lang="nl-NL" sz="4000" kern="0" dirty="0"/>
              <a:t>Johan Hutting</a:t>
            </a:r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22F147B2-B1DA-1443-8EB4-3E362F0868F6}"/>
              </a:ext>
            </a:extLst>
          </p:cNvPr>
          <p:cNvSpPr txBox="1">
            <a:spLocks/>
          </p:cNvSpPr>
          <p:nvPr/>
        </p:nvSpPr>
        <p:spPr bwMode="auto">
          <a:xfrm>
            <a:off x="3520206" y="2419378"/>
            <a:ext cx="5111849" cy="777867"/>
          </a:xfrm>
          <a:prstGeom prst="rect">
            <a:avLst/>
          </a:prstGeom>
          <a:solidFill>
            <a:schemeClr val="bg1">
              <a:alpha val="7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342900" indent="-3429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MS PGothic" panose="020B0600070205080204" pitchFamily="34" charset="-128"/>
                <a:cs typeface="+mn-cs"/>
                <a:sym typeface="Arial Bold" pitchFamily="6" charset="0"/>
              </a:defRPr>
            </a:lvl1pPr>
            <a:lvl2pPr marL="742950" indent="-28575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2pPr>
            <a:lvl3pPr marL="11430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3pPr>
            <a:lvl4pPr marL="16002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4pPr>
            <a:lvl5pPr marL="2057400" indent="-228600" algn="ctr" defTabSz="5461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0000"/>
                </a:solidFill>
                <a:latin typeface="+mn-lt"/>
                <a:ea typeface="Arial Bold" charset="0"/>
                <a:cs typeface="+mn-cs"/>
                <a:sym typeface="Arial Bold" pitchFamily="6" charset="0"/>
              </a:defRPr>
            </a:lvl5pPr>
            <a:lvl6pPr marL="4572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6pPr>
            <a:lvl7pPr marL="9144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7pPr>
            <a:lvl8pPr marL="13716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8pPr>
            <a:lvl9pPr marL="1828800" algn="ctr" defTabSz="546100" rtl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231F21"/>
                </a:solidFill>
                <a:latin typeface="+mn-lt"/>
                <a:ea typeface="Arial Bold" charset="0"/>
                <a:cs typeface="+mn-cs"/>
                <a:sym typeface="Arial Bold" charset="0"/>
              </a:defRPr>
            </a:lvl9pPr>
          </a:lstStyle>
          <a:p>
            <a:pPr marL="0" indent="0"/>
            <a:r>
              <a:rPr lang="nl-NL" sz="4000" kern="0" dirty="0"/>
              <a:t>Erik-Berndt Scheper</a:t>
            </a:r>
          </a:p>
        </p:txBody>
      </p:sp>
    </p:spTree>
    <p:extLst>
      <p:ext uri="{BB962C8B-B14F-4D97-AF65-F5344CB8AC3E}">
        <p14:creationId xmlns:p14="http://schemas.microsoft.com/office/powerpoint/2010/main" val="296713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Machine </a:t>
            </a:r>
            <a:r>
              <a:rPr lang="nl-NL" dirty="0" err="1"/>
              <a:t>learning</a:t>
            </a:r>
            <a:endParaRPr lang="nl-NL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89" y="1978025"/>
            <a:ext cx="5771846" cy="430977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894" y="1945751"/>
            <a:ext cx="4020334" cy="42921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8142" y="4644008"/>
            <a:ext cx="6613727" cy="35953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9408" y="2651512"/>
            <a:ext cx="8154904" cy="458713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87190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</a:t>
            </a:r>
            <a:r>
              <a:rPr lang="nl-NL" dirty="0" err="1"/>
              <a:t>Frameworks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87400" indent="-571500" algn="l" eaLnBrk="1">
              <a:spcBef>
                <a:spcPts val="1000"/>
              </a:spcBef>
              <a:buSzPct val="171000"/>
              <a:buFont typeface="Arial" panose="020B0604020202020204" pitchFamily="34" charset="0"/>
              <a:buChar char="•"/>
            </a:pPr>
            <a:r>
              <a:rPr lang="en-US" altLang="en-US" sz="4400" dirty="0">
                <a:latin typeface="Trebuchet MS" panose="020B0603020202020204" pitchFamily="34" charset="0"/>
                <a:sym typeface="Trebuchet MS" panose="020B0603020202020204" pitchFamily="34" charset="0"/>
              </a:rPr>
              <a:t>Who knows what </a:t>
            </a:r>
            <a:r>
              <a:rPr lang="en-US" altLang="en-US" sz="4400" dirty="0" err="1">
                <a:latin typeface="Trebuchet MS" panose="020B0603020202020204" pitchFamily="34" charset="0"/>
                <a:sym typeface="Trebuchet MS" panose="020B0603020202020204" pitchFamily="34" charset="0"/>
              </a:rPr>
              <a:t>TensorFlow</a:t>
            </a:r>
            <a:r>
              <a:rPr lang="en-US" altLang="en-US" sz="4400" dirty="0">
                <a:latin typeface="Trebuchet MS" panose="020B0603020202020204" pitchFamily="34" charset="0"/>
                <a:sym typeface="Trebuchet MS" panose="020B0603020202020204" pitchFamily="34" charset="0"/>
              </a:rPr>
              <a:t> is?</a:t>
            </a:r>
          </a:p>
          <a:p>
            <a:pPr marL="1187450" lvl="1" indent="-571500" algn="l" eaLnBrk="1">
              <a:spcBef>
                <a:spcPts val="1000"/>
              </a:spcBef>
              <a:buSzPct val="171000"/>
              <a:buFont typeface="Arial" panose="020B0604020202020204" pitchFamily="34" charset="0"/>
              <a:buChar char="•"/>
            </a:pPr>
            <a:r>
              <a:rPr lang="en-US" altLang="en-US" sz="4400" dirty="0">
                <a:latin typeface="Trebuchet MS" panose="020B0603020202020204" pitchFamily="34" charset="0"/>
                <a:sym typeface="Trebuchet MS" panose="020B0603020202020204" pitchFamily="34" charset="0"/>
              </a:rPr>
              <a:t>And TensorFlow.js?</a:t>
            </a:r>
          </a:p>
          <a:p>
            <a:pPr marL="1187450" lvl="1" indent="-571500" algn="l" eaLnBrk="1">
              <a:spcBef>
                <a:spcPts val="1000"/>
              </a:spcBef>
              <a:buSzPct val="171000"/>
              <a:buFont typeface="Arial" panose="020B0604020202020204" pitchFamily="34" charset="0"/>
              <a:buChar char="•"/>
            </a:pPr>
            <a:r>
              <a:rPr lang="en-US" altLang="en-US" sz="4400" dirty="0">
                <a:latin typeface="Trebuchet MS" panose="020B0603020202020204" pitchFamily="34" charset="0"/>
                <a:sym typeface="Trebuchet MS" panose="020B0603020202020204" pitchFamily="34" charset="0"/>
              </a:rPr>
              <a:t>Any other frameworks</a:t>
            </a:r>
          </a:p>
          <a:p>
            <a:pPr marL="0" indent="0" algn="l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694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</a:t>
            </a:r>
            <a:r>
              <a:rPr lang="nl-NL" dirty="0" err="1"/>
              <a:t>TensorFlow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/>
              <a:t>Google </a:t>
            </a:r>
            <a:r>
              <a:rPr lang="en-US" sz="4400" dirty="0" err="1"/>
              <a:t>DeepBrain</a:t>
            </a:r>
            <a:r>
              <a:rPr lang="en-US" sz="4400" dirty="0"/>
              <a:t> library for ML since 2011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/>
              <a:t>Open sourced in 2015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/>
              <a:t>Tensor = multidimensional data array </a:t>
            </a:r>
            <a:r>
              <a:rPr lang="en-US" sz="4400" i="1" dirty="0"/>
              <a:t>(in math</a:t>
            </a:r>
            <a:r>
              <a:rPr lang="mr-IN" sz="4400" i="1" dirty="0"/>
              <a:t>…</a:t>
            </a:r>
            <a:r>
              <a:rPr lang="en-US" sz="4400" i="1" dirty="0"/>
              <a:t>)</a:t>
            </a:r>
            <a:endParaRPr lang="en-US" sz="4400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/>
              <a:t>Hardware: </a:t>
            </a:r>
            <a:r>
              <a:rPr lang="en-US" sz="4400" dirty="0" err="1"/>
              <a:t>TensorFlow</a:t>
            </a:r>
            <a:r>
              <a:rPr lang="en-US" sz="4400" dirty="0"/>
              <a:t> Processing Unit since 2016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400" dirty="0"/>
              <a:t>Hardware acceleration in OpenGL </a:t>
            </a:r>
            <a:r>
              <a:rPr lang="en-US" sz="4400" dirty="0" err="1"/>
              <a:t>shaders</a:t>
            </a:r>
            <a:endParaRPr lang="en-US" sz="4400" dirty="0"/>
          </a:p>
          <a:p>
            <a:pPr algn="l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45856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TensorFlow.js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Started out as deeplearn.js using </a:t>
            </a:r>
            <a:r>
              <a:rPr lang="en-US" sz="4400" dirty="0" err="1"/>
              <a:t>WebGL</a:t>
            </a:r>
            <a:endParaRPr lang="en-US" sz="44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Most </a:t>
            </a:r>
            <a:r>
              <a:rPr lang="en-US" sz="4400" dirty="0" err="1"/>
              <a:t>TensorFlow</a:t>
            </a:r>
            <a:r>
              <a:rPr lang="en-US" sz="4400" dirty="0"/>
              <a:t> API bindings supported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Build using JavaScript, </a:t>
            </a:r>
            <a:r>
              <a:rPr lang="en-US" sz="4400" dirty="0" err="1"/>
              <a:t>TypeScript</a:t>
            </a:r>
            <a:r>
              <a:rPr lang="en-US" sz="4400" dirty="0"/>
              <a:t> and node.js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Imports </a:t>
            </a:r>
            <a:r>
              <a:rPr lang="en-US" sz="4400" dirty="0" err="1"/>
              <a:t>TensorFlow</a:t>
            </a:r>
            <a:r>
              <a:rPr lang="en-US" sz="4400" dirty="0"/>
              <a:t>(.</a:t>
            </a:r>
            <a:r>
              <a:rPr lang="en-US" sz="4400" dirty="0" err="1"/>
              <a:t>js</a:t>
            </a:r>
            <a:r>
              <a:rPr lang="en-US" sz="4400" dirty="0"/>
              <a:t>) and </a:t>
            </a:r>
            <a:r>
              <a:rPr lang="en-US" sz="4400" dirty="0" err="1"/>
              <a:t>Keras</a:t>
            </a:r>
            <a:r>
              <a:rPr lang="en-US" sz="4400" dirty="0"/>
              <a:t> models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Runs almost everywhere!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Local data storage, no need to deploy</a:t>
            </a:r>
          </a:p>
          <a:p>
            <a:pPr marL="0" indent="0" algn="l"/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3672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Tensorflow(.</a:t>
            </a:r>
            <a:r>
              <a:rPr lang="nl-NL" dirty="0" err="1"/>
              <a:t>js</a:t>
            </a:r>
            <a:r>
              <a:rPr lang="nl-NL" dirty="0"/>
              <a:t>) is </a:t>
            </a:r>
            <a:r>
              <a:rPr lang="nl-NL" dirty="0" err="1"/>
              <a:t>all</a:t>
            </a:r>
            <a:r>
              <a:rPr lang="nl-NL" dirty="0"/>
              <a:t> I </a:t>
            </a:r>
            <a:r>
              <a:rPr lang="nl-NL" dirty="0" err="1"/>
              <a:t>need</a:t>
            </a:r>
            <a:r>
              <a:rPr lang="nl-NL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It is a tool to achieve your goals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nl-NL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4400" dirty="0"/>
              <a:t>Your parameters matter!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dirty="0"/>
              <a:t>Quality of input data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dirty="0"/>
              <a:t>Quality and amount of your verification data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r>
              <a:rPr lang="en-US" dirty="0"/>
              <a:t>Configuration of your neural network</a:t>
            </a:r>
          </a:p>
          <a:p>
            <a:pPr marL="857250" lvl="1" indent="-4572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088" y="2267744"/>
            <a:ext cx="5040560" cy="466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1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Workflow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27200" y="3726925"/>
            <a:ext cx="1817610" cy="14600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Build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864596" y="3739816"/>
            <a:ext cx="1950489" cy="14600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Train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926954" y="3739816"/>
            <a:ext cx="1664692" cy="14600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Test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433396" y="3739816"/>
            <a:ext cx="1944215" cy="146002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i="1" dirty="0"/>
              <a:t>Deploy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2219361" y="3726924"/>
            <a:ext cx="1873392" cy="14600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Run</a:t>
            </a: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>
            <a:off x="2744810" y="4456939"/>
            <a:ext cx="1119786" cy="128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>
            <a:off x="5815085" y="4469830"/>
            <a:ext cx="11118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3"/>
            <a:endCxn id="7" idx="1"/>
          </p:cNvCxnSpPr>
          <p:nvPr/>
        </p:nvCxnSpPr>
        <p:spPr>
          <a:xfrm>
            <a:off x="8591646" y="4469830"/>
            <a:ext cx="8417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1"/>
            <a:endCxn id="7" idx="3"/>
          </p:cNvCxnSpPr>
          <p:nvPr/>
        </p:nvCxnSpPr>
        <p:spPr>
          <a:xfrm flipH="1">
            <a:off x="11377611" y="4456938"/>
            <a:ext cx="841750" cy="12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/>
          <p:cNvCxnSpPr>
            <a:stCxn id="6" idx="0"/>
            <a:endCxn id="5" idx="0"/>
          </p:cNvCxnSpPr>
          <p:nvPr/>
        </p:nvCxnSpPr>
        <p:spPr bwMode="auto">
          <a:xfrm rot="16200000" flipV="1">
            <a:off x="6299571" y="2280086"/>
            <a:ext cx="12700" cy="2919459"/>
          </a:xfrm>
          <a:prstGeom prst="curvedConnector3">
            <a:avLst>
              <a:gd name="adj1" fmla="val 9685685"/>
            </a:avLst>
          </a:prstGeom>
          <a:ln w="381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/>
          <p:cNvCxnSpPr>
            <a:stCxn id="5" idx="2"/>
            <a:endCxn id="6" idx="2"/>
          </p:cNvCxnSpPr>
          <p:nvPr/>
        </p:nvCxnSpPr>
        <p:spPr bwMode="auto">
          <a:xfrm rot="16200000" flipH="1">
            <a:off x="6299570" y="3740113"/>
            <a:ext cx="12700" cy="2919459"/>
          </a:xfrm>
          <a:prstGeom prst="curvedConnector3">
            <a:avLst>
              <a:gd name="adj1" fmla="val 10142858"/>
            </a:avLst>
          </a:prstGeom>
          <a:ln w="38100"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05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 rot="18900000">
            <a:off x="7659697" y="1111833"/>
            <a:ext cx="5491566" cy="4429125"/>
          </a:xfrm>
          <a:solidFill>
            <a:schemeClr val="bg1">
              <a:alpha val="74901"/>
            </a:schemeClr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/>
            <a:r>
              <a:rPr lang="en-US" altLang="en-US" sz="7200" b="1" dirty="0">
                <a:latin typeface="Gill Sans" pitchFamily="6" charset="0"/>
                <a:sym typeface="Gill Sans" pitchFamily="6" charset="0"/>
              </a:rPr>
              <a:t>Workshop</a:t>
            </a:r>
            <a:br>
              <a:rPr lang="en-US" altLang="en-US" sz="7200" b="1" dirty="0">
                <a:latin typeface="Gill Sans" pitchFamily="6" charset="0"/>
                <a:sym typeface="Gill Sans" pitchFamily="6" charset="0"/>
              </a:rPr>
            </a:br>
            <a:r>
              <a:rPr lang="en-US" altLang="en-US" sz="4400" b="1" dirty="0">
                <a:latin typeface="Gill Sans" pitchFamily="6" charset="0"/>
                <a:sym typeface="Gill Sans" pitchFamily="6" charset="0"/>
              </a:rPr>
              <a:t>part I</a:t>
            </a:r>
            <a:endParaRPr lang="en-US" altLang="en-US" sz="4400" dirty="0"/>
          </a:p>
        </p:txBody>
      </p:sp>
      <p:sp>
        <p:nvSpPr>
          <p:cNvPr id="4" name="Rectangle 1"/>
          <p:cNvSpPr txBox="1">
            <a:spLocks/>
          </p:cNvSpPr>
          <p:nvPr/>
        </p:nvSpPr>
        <p:spPr>
          <a:xfrm>
            <a:off x="207120" y="6228185"/>
            <a:ext cx="8928992" cy="194421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/>
          <a:lstStyle>
            <a:lvl1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+mj-lt"/>
                <a:ea typeface="MS PGothic" panose="020B0600070205080204" pitchFamily="34" charset="-128"/>
                <a:cs typeface="+mj-cs"/>
                <a:sym typeface="Arial Bold" pitchFamily="6" charset="0"/>
              </a:defRPr>
            </a:lvl1pPr>
            <a:lvl2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2pPr>
            <a:lvl3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3pPr>
            <a:lvl4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4pPr>
            <a:lvl5pPr algn="l" defTabSz="546100" rtl="0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bg1"/>
                </a:solidFill>
                <a:latin typeface="Arial Bold" charset="0"/>
                <a:ea typeface="MS PGothic" panose="020B0600070205080204" pitchFamily="34" charset="-128"/>
                <a:cs typeface="Arial Bold" charset="0"/>
                <a:sym typeface="Arial Bold" pitchFamily="6" charset="0"/>
              </a:defRPr>
            </a:lvl5pPr>
            <a:lvl6pPr marL="4572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6pPr>
            <a:lvl7pPr marL="9144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7pPr>
            <a:lvl8pPr marL="13716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8pPr>
            <a:lvl9pPr marL="1828800" algn="l" defTabSz="546100" rtl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rgbClr val="000000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defRPr>
            </a:lvl9pPr>
          </a:lstStyle>
          <a:p>
            <a:pPr eaLnBrk="1"/>
            <a:r>
              <a:rPr lang="en-US" altLang="en-US" sz="2800" kern="0" dirty="0"/>
              <a:t>NPM: </a:t>
            </a:r>
            <a:r>
              <a:rPr lang="en-US" altLang="en-US" sz="2800" kern="0" dirty="0">
                <a:hlinkClick r:id="rId2"/>
              </a:rPr>
              <a:t>https://www.npmjs.com/get-npm</a:t>
            </a:r>
            <a:endParaRPr lang="en-US" altLang="en-US" sz="2800" kern="0" dirty="0"/>
          </a:p>
          <a:p>
            <a:pPr eaLnBrk="1"/>
            <a:endParaRPr lang="en-US" altLang="en-US" sz="2800" kern="0" dirty="0"/>
          </a:p>
          <a:p>
            <a:pPr eaLnBrk="1"/>
            <a:r>
              <a:rPr lang="en-US" altLang="en-US" sz="2800" kern="0" dirty="0"/>
              <a:t>Code/documentation</a:t>
            </a:r>
          </a:p>
          <a:p>
            <a:pPr eaLnBrk="1"/>
            <a:r>
              <a:rPr lang="en-US" altLang="en-US" sz="2800" kern="0" dirty="0">
                <a:hlinkClick r:id="rId3"/>
              </a:rPr>
              <a:t>https://github.com/fbascheper/tensorflow-js-workshop</a:t>
            </a:r>
            <a:endParaRPr lang="en-US" alt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1129499415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3_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Arial Bold"/>
        <a:ea typeface="ＭＳ Ｐゴシック"/>
        <a:cs typeface="Arial Bold"/>
      </a:majorFont>
      <a:minorFont>
        <a:latin typeface="Arial Bold"/>
        <a:ea typeface="ＭＳ Ｐゴシック"/>
        <a:cs typeface="Arial Bold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/>
</a:theme>
</file>

<file path=ppt/theme/theme2.xml><?xml version="1.0" encoding="utf-8"?>
<a:theme xmlns:a="http://schemas.openxmlformats.org/drawingml/2006/main" name="6_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Arial Bold"/>
        <a:ea typeface="ＭＳ Ｐゴシック"/>
        <a:cs typeface="Arial Bold"/>
      </a:majorFont>
      <a:minorFont>
        <a:latin typeface="Arial Bold"/>
        <a:ea typeface="ＭＳ Ｐゴシック"/>
        <a:cs typeface="Arial Bold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/>
</a:theme>
</file>

<file path=ppt/theme/theme3.xml><?xml version="1.0" encoding="utf-8"?>
<a:theme xmlns:a="http://schemas.openxmlformats.org/drawingml/2006/main" name="7_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Arial Bold"/>
        <a:ea typeface="ＭＳ Ｐゴシック"/>
        <a:cs typeface="Arial Bold"/>
      </a:majorFont>
      <a:minorFont>
        <a:latin typeface="Arial Bold"/>
        <a:ea typeface="ＭＳ Ｐゴシック"/>
        <a:cs typeface="Arial Bold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461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8965</TotalTime>
  <Words>773</Words>
  <Application>Microsoft Macintosh PowerPoint</Application>
  <PresentationFormat>Custom</PresentationFormat>
  <Paragraphs>116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Arial Bold</vt:lpstr>
      <vt:lpstr>Gill Sans</vt:lpstr>
      <vt:lpstr>Lucida Grande</vt:lpstr>
      <vt:lpstr>Trebuchet MS</vt:lpstr>
      <vt:lpstr>Trebuchet MS Bold</vt:lpstr>
      <vt:lpstr>3_Office Theme</vt:lpstr>
      <vt:lpstr>6_Office Theme</vt:lpstr>
      <vt:lpstr>7_Office Theme</vt:lpstr>
      <vt:lpstr>Break out of the browser with TensorFlow.js</vt:lpstr>
      <vt:lpstr> Introduction</vt:lpstr>
      <vt:lpstr> Machine learning</vt:lpstr>
      <vt:lpstr> Frameworks</vt:lpstr>
      <vt:lpstr> TensorFlow</vt:lpstr>
      <vt:lpstr> TensorFlow.js</vt:lpstr>
      <vt:lpstr> Tensorflow(.js) is all I need?</vt:lpstr>
      <vt:lpstr> Workflow</vt:lpstr>
      <vt:lpstr>Workshop part I</vt:lpstr>
      <vt:lpstr> Recap part I</vt:lpstr>
      <vt:lpstr> The good, the bad &amp; the ugly</vt:lpstr>
      <vt:lpstr>Transfer learning</vt:lpstr>
      <vt:lpstr>Feature extraction vs fine tuning</vt:lpstr>
      <vt:lpstr>Workshop part II</vt:lpstr>
      <vt:lpstr> Recap part II</vt:lpstr>
      <vt:lpstr>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Groovy en 2014 et au-delà</dc:title>
  <dc:creator>Hutting, J. (Johan)</dc:creator>
  <cp:lastModifiedBy>Scheper, Erik-Berndt</cp:lastModifiedBy>
  <cp:revision>98</cp:revision>
  <dcterms:modified xsi:type="dcterms:W3CDTF">2019-05-08T12:48:48Z</dcterms:modified>
</cp:coreProperties>
</file>